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74" r:id="rId2"/>
  </p:sldMasterIdLst>
  <p:notesMasterIdLst>
    <p:notesMasterId r:id="rId50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2" r:id="rId18"/>
    <p:sldId id="274" r:id="rId19"/>
    <p:sldId id="275" r:id="rId20"/>
    <p:sldId id="316" r:id="rId21"/>
    <p:sldId id="276" r:id="rId22"/>
    <p:sldId id="277" r:id="rId23"/>
    <p:sldId id="315" r:id="rId24"/>
    <p:sldId id="278" r:id="rId25"/>
    <p:sldId id="279" r:id="rId26"/>
    <p:sldId id="280" r:id="rId27"/>
    <p:sldId id="281" r:id="rId28"/>
    <p:sldId id="286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13" r:id="rId47"/>
    <p:sldId id="314" r:id="rId48"/>
    <p:sldId id="258" r:id="rId4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563DD0-9E9D-4E42-9052-C4DA16EB5B46}">
  <a:tblStyle styleId="{C0563DD0-9E9D-4E42-9052-C4DA16EB5B4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D34091D-738C-4F96-8C29-7D4EA24EE23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/>
    <p:restoredTop sz="94660"/>
  </p:normalViewPr>
  <p:slideViewPr>
    <p:cSldViewPr snapToGrid="0" snapToObjects="1">
      <p:cViewPr varScale="1">
        <p:scale>
          <a:sx n="176" d="100"/>
          <a:sy n="176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sz="1100" b="0" i="0" u="none" strike="noStrike" cap="none"/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  <a:defRPr sz="1100" b="0" i="0" u="none" strike="noStrike" cap="none"/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■"/>
              <a:defRPr sz="1100" b="0" i="0" u="none" strike="noStrike" cap="none"/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sz="1100" b="0" i="0" u="none" strike="noStrike" cap="none"/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  <a:defRPr sz="1100" b="0" i="0" u="none" strike="noStrike" cap="none"/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■"/>
              <a:defRPr sz="1100" b="0" i="0" u="none" strike="noStrike" cap="none"/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sz="1100" b="0" i="0" u="none" strike="noStrike" cap="none"/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○"/>
              <a:defRPr sz="1100" b="0" i="0" u="none" strike="noStrike" cap="none"/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■"/>
              <a:defRPr sz="11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7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mention free parking</a:t>
            </a: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238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en-US" sz="1100" b="1" dirty="0"/>
              <a:t>Established in 1989 and formerly known as Supercomputing Facility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23850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en-US" sz="1100" b="1" dirty="0"/>
              <a:t>Renamed as HPRC in 2014 and moved to Division of Research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23850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en-US" sz="1100" b="1" dirty="0"/>
              <a:t>HPRC was recognized as an Intel Parallel Computing Center in March 2016 </a:t>
            </a: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23850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en-US" sz="1100" b="1" dirty="0"/>
              <a:t>NVidia GPU programming and Deep Learning workshops</a:t>
            </a:r>
            <a:endParaRPr lang="en-US" dirty="0"/>
          </a:p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381507" y="685795"/>
            <a:ext cx="60957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81475" rIns="81475" bIns="8147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476" name="Shape 47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Shape 4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Shape 4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 txBox="1"/>
          <p:nvPr/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Shape 5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567" name="Shape 56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5758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6985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seven minutes each!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685800" y="1371600"/>
            <a:ext cx="77709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1371600"/>
            <a:ext cx="77709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685800" y="2983230"/>
            <a:ext cx="77709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1371600"/>
            <a:ext cx="37920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667760" y="1371600"/>
            <a:ext cx="37920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3"/>
          </p:nvPr>
        </p:nvSpPr>
        <p:spPr>
          <a:xfrm>
            <a:off x="4667760" y="2983230"/>
            <a:ext cx="37920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4"/>
          </p:nvPr>
        </p:nvSpPr>
        <p:spPr>
          <a:xfrm>
            <a:off x="685800" y="2983230"/>
            <a:ext cx="37920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1371600"/>
            <a:ext cx="77709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685800" y="1371600"/>
            <a:ext cx="77709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/>
          <p:nvPr/>
        </p:nvSpPr>
        <p:spPr>
          <a:xfrm>
            <a:off x="685800" y="1371600"/>
            <a:ext cx="77709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685800" y="1371600"/>
            <a:ext cx="77709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879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757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638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517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4398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1274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8156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5033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6879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3757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0638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7517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4398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1274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8156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5033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685800" y="342630"/>
            <a:ext cx="7770900" cy="3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685800" y="1371600"/>
            <a:ext cx="77709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85800" y="1371600"/>
            <a:ext cx="37920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667760" y="1371600"/>
            <a:ext cx="37920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800" y="1371600"/>
            <a:ext cx="37920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685800" y="2983230"/>
            <a:ext cx="37920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3"/>
          </p:nvPr>
        </p:nvSpPr>
        <p:spPr>
          <a:xfrm>
            <a:off x="4667760" y="1371600"/>
            <a:ext cx="37920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1371600"/>
            <a:ext cx="37920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67760" y="1371600"/>
            <a:ext cx="37920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67760" y="2983230"/>
            <a:ext cx="37920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1371600"/>
            <a:ext cx="37920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667760" y="1371600"/>
            <a:ext cx="37920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685800" y="2983230"/>
            <a:ext cx="7770900" cy="14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00000"/>
          </a:solidFill>
          <a:ln w="9525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685800" y="4686390"/>
            <a:ext cx="1905000" cy="342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" name="Shape 8"/>
          <p:cNvSpPr/>
          <p:nvPr/>
        </p:nvSpPr>
        <p:spPr>
          <a:xfrm>
            <a:off x="3124080" y="4686390"/>
            <a:ext cx="2895900" cy="342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85800" y="1371600"/>
            <a:ext cx="7770900" cy="30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/>
          <p:nvPr/>
        </p:nvSpPr>
        <p:spPr>
          <a:xfrm>
            <a:off x="380880" y="4629150"/>
            <a:ext cx="184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8503920" y="4790340"/>
            <a:ext cx="6402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Shape 13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009" y="4728122"/>
            <a:ext cx="779146" cy="4680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 txBox="1"/>
          <p:nvPr/>
        </p:nvSpPr>
        <p:spPr>
          <a:xfrm>
            <a:off x="687002" y="4810628"/>
            <a:ext cx="9784200" cy="3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5"/>
              <a:buFont typeface="Arial"/>
              <a:buNone/>
            </a:pPr>
            <a:r>
              <a:rPr lang="en-US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Texas A&amp;M University     High Performance Research Computing  –  https://hprc.tamu.edu</a:t>
            </a:r>
            <a:endParaRPr/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8057" y="49520"/>
            <a:ext cx="8986877" cy="4725379"/>
          </a:xfrm>
          <a:prstGeom prst="rect">
            <a:avLst/>
          </a:prstGeom>
          <a:noFill/>
          <a:ln>
            <a:noFill/>
          </a:ln>
          <a:effectLst>
            <a:outerShdw>
              <a:srgbClr val="000000">
                <a:alpha val="40000"/>
              </a:srgbClr>
            </a:outerShdw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50000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475" y="41875"/>
            <a:ext cx="9051900" cy="4741500"/>
          </a:xfrm>
          <a:prstGeom prst="rect">
            <a:avLst/>
          </a:prstGeom>
          <a:noFill/>
          <a:ln>
            <a:noFill/>
          </a:ln>
          <a:effectLst>
            <a:outerShdw>
              <a:srgbClr val="000000">
                <a:alpha val="40000"/>
              </a:srgbClr>
            </a:outerShdw>
          </a:effectLst>
        </p:spPr>
      </p:pic>
      <p:sp>
        <p:nvSpPr>
          <p:cNvPr id="77" name="Shape 77"/>
          <p:cNvSpPr txBox="1"/>
          <p:nvPr/>
        </p:nvSpPr>
        <p:spPr>
          <a:xfrm>
            <a:off x="891725" y="4755250"/>
            <a:ext cx="79473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</a:rPr>
              <a:t>Texas A&amp;M University       High Performance Research Computing      https://hprc.tamu.edu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78" name="Shape 78"/>
          <p:cNvPicPr preferRelativeResize="0"/>
          <p:nvPr/>
        </p:nvPicPr>
        <p:blipFill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010" y="4554050"/>
            <a:ext cx="665650" cy="6656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prc.tamu.edu/register/classlist.ph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-carpentry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hyperlink" Target="https://datacarpentry.org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hprc.tamu.edu/wiki/Ada:QuickStart" TargetMode="External"/><Relationship Id="rId3" Type="http://schemas.openxmlformats.org/officeDocument/2006/relationships/image" Target="../media/image14.tiff"/><Relationship Id="rId7" Type="http://schemas.openxmlformats.org/officeDocument/2006/relationships/hyperlink" Target="https://hprc.tamu.edu/wiki/Ada:Galax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hprc.tamu.edu/wiki/SW:Portal" TargetMode="External"/><Relationship Id="rId5" Type="http://schemas.openxmlformats.org/officeDocument/2006/relationships/hyperlink" Target="https://hprc.tamu.edu/wiki/HPRC:Systems" TargetMode="External"/><Relationship Id="rId10" Type="http://schemas.openxmlformats.org/officeDocument/2006/relationships/hyperlink" Target="https://hprc.tamu.edu/wiki/Curie" TargetMode="External"/><Relationship Id="rId4" Type="http://schemas.openxmlformats.org/officeDocument/2006/relationships/hyperlink" Target="https://hprc.tamu.edu/wiki/SW" TargetMode="External"/><Relationship Id="rId9" Type="http://schemas.openxmlformats.org/officeDocument/2006/relationships/hyperlink" Target="https://hprc.tamu.edu/wiki/Terra:QuickStar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vpr.tamu.edu/resources/ilsb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hyperlink" Target="https://hprc.tamu.edu/wiki/Ada:Bioinformatics" TargetMode="Externa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hprcgalaxy.tamu.edu/maroon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hprc.tamu.edu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350" y="1268425"/>
            <a:ext cx="9071700" cy="39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</a:pPr>
            <a:endParaRPr sz="22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</a:pPr>
            <a:r>
              <a:rPr lang="en-US" sz="3600" dirty="0">
                <a:latin typeface="+mj-lt"/>
                <a:ea typeface="Arial Narrow"/>
                <a:cs typeface="Arial Narrow"/>
                <a:sym typeface="Arial Narrow"/>
              </a:rPr>
              <a:t>TAMU HPRC</a:t>
            </a:r>
            <a:r>
              <a:rPr lang="en-US" sz="3600" b="1" dirty="0">
                <a:latin typeface="+mj-lt"/>
                <a:ea typeface="Arial Narrow"/>
                <a:cs typeface="Arial Narrow"/>
                <a:sym typeface="Arial Narrow"/>
              </a:rPr>
              <a:t> </a:t>
            </a:r>
            <a:r>
              <a:rPr lang="en-US" sz="3600" dirty="0">
                <a:latin typeface="+mj-lt"/>
                <a:ea typeface="Arial Narrow"/>
                <a:cs typeface="Arial Narrow"/>
                <a:sym typeface="Arial Narrow"/>
              </a:rPr>
              <a:t>Resources for Research</a:t>
            </a:r>
            <a:endParaRPr sz="3600" dirty="0">
              <a:latin typeface="+mj-lt"/>
              <a:ea typeface="Arial Narrow"/>
              <a:cs typeface="Arial Narrow"/>
              <a:sym typeface="Arial Narrow"/>
            </a:endParaRPr>
          </a:p>
          <a:p>
            <a:pPr marL="3200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200" dirty="0">
              <a:latin typeface="+mj-lt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 Narrow"/>
              <a:buNone/>
            </a:pPr>
            <a:r>
              <a:rPr lang="en-US" sz="2000" dirty="0" err="1">
                <a:latin typeface="+mj-lt"/>
                <a:ea typeface="Arial Narrow"/>
                <a:cs typeface="Arial Narrow"/>
                <a:sym typeface="Arial Narrow"/>
              </a:rPr>
              <a:t>help@hprc.tamu.edu</a:t>
            </a:r>
            <a:endParaRPr sz="2000" dirty="0">
              <a:latin typeface="+mj-lt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560" y="4006674"/>
            <a:ext cx="4570971" cy="618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610" y="252187"/>
            <a:ext cx="8550770" cy="971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98400" y="425550"/>
            <a:ext cx="89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32C2C"/>
              </a:buClr>
              <a:buSzPts val="2400"/>
              <a:buFont typeface="Arial"/>
              <a:buNone/>
            </a:pPr>
            <a:r>
              <a:rPr lang="en-US" sz="3000" b="1" dirty="0" err="1">
                <a:solidFill>
                  <a:srgbClr val="800000"/>
                </a:solidFill>
              </a:rPr>
              <a:t>Lonestar</a:t>
            </a:r>
            <a:r>
              <a:rPr lang="en-US" sz="3000" b="1" dirty="0">
                <a:solidFill>
                  <a:srgbClr val="800000"/>
                </a:solidFill>
              </a:rPr>
              <a:t> 5: Cray x86 HPC Cluster</a:t>
            </a:r>
            <a:endParaRPr sz="3000" b="1" dirty="0">
              <a:solidFill>
                <a:srgbClr val="8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32C2C"/>
              </a:buClr>
              <a:buSzPts val="2400"/>
              <a:buFont typeface="Arial"/>
              <a:buNone/>
            </a:pPr>
            <a:r>
              <a:rPr lang="en-US" sz="3000" b="1" dirty="0">
                <a:solidFill>
                  <a:srgbClr val="800000"/>
                </a:solidFill>
              </a:rPr>
              <a:t>(1.25+ PFLOPS)</a:t>
            </a:r>
            <a:endParaRPr sz="3000" b="1" dirty="0">
              <a:solidFill>
                <a:srgbClr val="800000"/>
              </a:solidFill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4358275" y="1294812"/>
            <a:ext cx="4484700" cy="33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Lonestar 5</a:t>
            </a:r>
            <a:r>
              <a:rPr lang="en-US" sz="16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a 30,048-core Cray x86 HPC cluster with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1252 Cray XC40 compute nodes, each with two 12-core Intel Xeon® processing cores for a total of 30,048 compute cores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large memory compute nodes, each with 1TB memory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 large memory compute nodes, each with 512GB memory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 Nodes with NVIDIA K-40 GPUs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 Petabyte DataDirect Networks storage system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Cray-developed Aries interconnect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Jointly funded by the University of Texas System, Texas A&amp;M University and Texas Tech University.</a:t>
            </a:r>
            <a:br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075" y="1504750"/>
            <a:ext cx="3829050" cy="255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98400" y="1914450"/>
            <a:ext cx="89472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200"/>
              <a:buFont typeface="Arial"/>
              <a:buNone/>
            </a:pPr>
            <a:r>
              <a:rPr lang="en-US" sz="3600" b="1" dirty="0">
                <a:solidFill>
                  <a:srgbClr val="800000"/>
                </a:solidFill>
              </a:rPr>
              <a:t>HPRC Services</a:t>
            </a:r>
            <a:endParaRPr sz="36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xfrm>
            <a:off x="247825" y="366150"/>
            <a:ext cx="89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>
                <a:solidFill>
                  <a:srgbClr val="800000"/>
                </a:solidFill>
                <a:latin typeface="+mn-lt"/>
                <a:ea typeface="Arial Hebrew" charset="-79"/>
                <a:cs typeface="Arial Hebrew" charset="-79"/>
                <a:sym typeface="Calibri"/>
              </a:rPr>
              <a:t>HPRC Services</a:t>
            </a:r>
            <a:endParaRPr sz="3200" b="1" dirty="0">
              <a:solidFill>
                <a:srgbClr val="800000"/>
              </a:solidFill>
              <a:latin typeface="+mn-lt"/>
              <a:ea typeface="Arial Hebrew" charset="-79"/>
              <a:cs typeface="Arial Hebrew" charset="-79"/>
            </a:endParaRP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457200" y="937400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 sz="2300" dirty="0"/>
              <a:t>Computing cycles, storage and networking for researchers</a:t>
            </a:r>
            <a:endParaRPr sz="2300" dirty="0"/>
          </a:p>
          <a:p>
            <a:pPr marL="457200" lvl="0" indent="-342900" rtl="0"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 sz="2300" dirty="0"/>
              <a:t>Allocations and new user start-up assistance</a:t>
            </a:r>
            <a:endParaRPr sz="2300" dirty="0"/>
          </a:p>
          <a:p>
            <a:pPr marL="457200" lvl="0" indent="-342900" rtl="0"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 sz="2300" dirty="0"/>
              <a:t>Individual consulting</a:t>
            </a:r>
            <a:endParaRPr sz="2300" dirty="0"/>
          </a:p>
          <a:p>
            <a:pPr marL="457200" lvl="0" indent="-342900" rtl="0"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 sz="2300" dirty="0"/>
              <a:t>Advanced support (next slide)</a:t>
            </a:r>
            <a:endParaRPr sz="2300" dirty="0"/>
          </a:p>
          <a:p>
            <a:pPr marL="457200" lvl="0" indent="-342900" rtl="0"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 sz="2300" dirty="0"/>
              <a:t>Access to state and national advanced computing resources</a:t>
            </a:r>
            <a:endParaRPr sz="2300" dirty="0"/>
          </a:p>
          <a:p>
            <a:pPr marL="457200" lvl="0" indent="-342900" rtl="0"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 sz="2300" dirty="0"/>
              <a:t>Expertise to support your sponsored research projects</a:t>
            </a:r>
            <a:endParaRPr sz="2300" dirty="0"/>
          </a:p>
          <a:p>
            <a:pPr marL="457200" lvl="0" indent="-342900" rtl="0"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 sz="2300" dirty="0"/>
              <a:t>Training classes and workshops</a:t>
            </a:r>
            <a:endParaRPr sz="2300" dirty="0"/>
          </a:p>
          <a:p>
            <a:pPr marL="457200" lvl="0" indent="-342900" rtl="0">
              <a:spcBef>
                <a:spcPts val="300"/>
              </a:spcBef>
              <a:spcAft>
                <a:spcPts val="0"/>
              </a:spcAft>
              <a:buSzPts val="1800"/>
              <a:buChar char="●"/>
            </a:pPr>
            <a:r>
              <a:rPr lang="en-US" sz="2300" dirty="0"/>
              <a:t>Seminars and outreach events (like this one)</a:t>
            </a:r>
            <a:endParaRPr sz="2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98400" y="334700"/>
            <a:ext cx="89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>
                <a:solidFill>
                  <a:srgbClr val="800000"/>
                </a:solidFill>
              </a:rPr>
              <a:t>Advanced Support Program</a:t>
            </a:r>
            <a:endParaRPr sz="3200" b="1" dirty="0">
              <a:solidFill>
                <a:srgbClr val="800000"/>
              </a:solidFill>
            </a:endParaRP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457200" y="1029775"/>
            <a:ext cx="82296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 dirty="0"/>
              <a:t>Porting applications to our clusters 	</a:t>
            </a:r>
            <a:endParaRPr sz="2200" dirty="0"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 dirty="0"/>
              <a:t>Optimizing and analyzing serial code performance 	</a:t>
            </a:r>
            <a:endParaRPr sz="2200" dirty="0"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 dirty="0"/>
              <a:t>Developing parallel code from serial versions and analyzing performance 						</a:t>
            </a:r>
            <a:endParaRPr sz="2200" dirty="0"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 dirty="0"/>
              <a:t>Optimizing serial and parallel I/O code performance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 dirty="0"/>
              <a:t>Assisting in the optimal use of mathematical libraries	</a:t>
            </a:r>
            <a:endParaRPr sz="2200" dirty="0"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 dirty="0"/>
              <a:t>Assisting with code development and design	</a:t>
            </a:r>
            <a:endParaRPr sz="2200" dirty="0"/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200" dirty="0"/>
              <a:t>Assisting with the improvement of workflow automation in scientific processes</a:t>
            </a:r>
            <a:endParaRPr sz="2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98400" y="1914450"/>
            <a:ext cx="89472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600" b="1" dirty="0">
                <a:solidFill>
                  <a:srgbClr val="800000"/>
                </a:solidFill>
              </a:rPr>
              <a:t>Education, Outreach and Training</a:t>
            </a:r>
            <a:endParaRPr sz="36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247825" y="287525"/>
            <a:ext cx="89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800000"/>
                </a:solidFill>
              </a:rPr>
              <a:t>HPRC Training</a:t>
            </a:r>
            <a:endParaRPr sz="2900" b="1" dirty="0">
              <a:solidFill>
                <a:srgbClr val="800000"/>
              </a:solidFill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79830" y="983825"/>
            <a:ext cx="5213146" cy="3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17500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HPRC training short courses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en-US" dirty="0">
                <a:solidFill>
                  <a:schemeClr val="dk1"/>
                </a:solidFill>
              </a:rPr>
              <a:t>	 https://</a:t>
            </a:r>
            <a:r>
              <a:rPr lang="en-US" dirty="0" err="1">
                <a:solidFill>
                  <a:schemeClr val="dk1"/>
                </a:solidFill>
              </a:rPr>
              <a:t>hprc.tamu.edu</a:t>
            </a:r>
            <a:r>
              <a:rPr lang="en-US" dirty="0">
                <a:solidFill>
                  <a:schemeClr val="dk1"/>
                </a:solidFill>
              </a:rPr>
              <a:t>/training/</a:t>
            </a:r>
            <a:br>
              <a:rPr lang="en-US" dirty="0">
                <a:solidFill>
                  <a:schemeClr val="dk1"/>
                </a:solidFill>
              </a:rPr>
            </a:br>
            <a:endParaRPr lang="en-US" dirty="0"/>
          </a:p>
          <a:p>
            <a:pPr marL="342900" indent="-317500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Computational Science workshops and seminars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en-US" dirty="0">
                <a:solidFill>
                  <a:schemeClr val="dk1"/>
                </a:solidFill>
              </a:rPr>
              <a:t>	https://</a:t>
            </a:r>
            <a:r>
              <a:rPr lang="en-US" dirty="0" err="1">
                <a:solidFill>
                  <a:schemeClr val="dk1"/>
                </a:solidFill>
              </a:rPr>
              <a:t>hprc.tamu.edu</a:t>
            </a:r>
            <a:r>
              <a:rPr lang="en-US" dirty="0">
                <a:solidFill>
                  <a:schemeClr val="dk1"/>
                </a:solidFill>
              </a:rPr>
              <a:t>/events/workshops/</a:t>
            </a:r>
            <a:br>
              <a:rPr lang="en-US" dirty="0">
                <a:solidFill>
                  <a:schemeClr val="dk1"/>
                </a:solidFill>
              </a:rPr>
            </a:br>
            <a:endParaRPr lang="en-US" dirty="0">
              <a:solidFill>
                <a:schemeClr val="dk1"/>
              </a:solidFill>
            </a:endParaRPr>
          </a:p>
          <a:p>
            <a:pPr marL="342900" marR="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i="0" u="none" strike="noStrike" cap="none" dirty="0">
                <a:solidFill>
                  <a:schemeClr val="dk1"/>
                </a:solidFill>
              </a:rPr>
              <a:t>Training and education at all levels, from K-12 to undergraduate students through graduate school and beyond, is an essential component of the HPRC’s year round activities</a:t>
            </a:r>
            <a:endParaRPr i="0" u="none" strike="noStrike" cap="none" dirty="0">
              <a:solidFill>
                <a:schemeClr val="dk1"/>
              </a:solidFill>
            </a:endParaRPr>
          </a:p>
          <a:p>
            <a:pPr marL="342900" marR="0" lvl="0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i="0" u="none" strike="noStrike" cap="none" dirty="0">
                <a:solidFill>
                  <a:schemeClr val="dk1"/>
                </a:solidFill>
              </a:rPr>
              <a:t>Summer programming camp for HS students</a:t>
            </a:r>
            <a:endParaRPr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234" name="Shape 2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8100" y="1576100"/>
            <a:ext cx="3208101" cy="19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802950" y="342550"/>
            <a:ext cx="753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332C2C"/>
              </a:buClr>
              <a:buSzPts val="2400"/>
              <a:buFont typeface="Arial"/>
              <a:buNone/>
            </a:pPr>
            <a:r>
              <a:rPr lang="en-US" sz="3200" b="1" dirty="0">
                <a:solidFill>
                  <a:srgbClr val="800000"/>
                </a:solidFill>
              </a:rPr>
              <a:t>Tiered Training Programs on Campus</a:t>
            </a:r>
            <a:endParaRPr sz="3200" dirty="0">
              <a:solidFill>
                <a:srgbClr val="800000"/>
              </a:solidFill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485775" y="1036637"/>
            <a:ext cx="8204100" cy="3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Arial"/>
              <a:buAutoNum type="arabicPeriod"/>
            </a:pPr>
            <a:r>
              <a:rPr lang="en-US" sz="1400" b="1" i="0" u="none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Beginner</a:t>
            </a:r>
            <a:endParaRPr dirty="0"/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eriod"/>
            </a:pPr>
            <a:r>
              <a:rPr lang="en-US" sz="1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Introduction to Linux/Unix Systems, Get started with Fortran, C/C++, Python, Shell Script, SVN/</a:t>
            </a:r>
            <a:r>
              <a:rPr lang="en-US" sz="14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git</a:t>
            </a:r>
            <a:r>
              <a:rPr lang="en-US" sz="1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Latex, etc.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Using scientific software with graphical user interface, etc.</a:t>
            </a:r>
            <a:endParaRPr dirty="0"/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eriod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Currently offered by HPRC, Laboratory for Molecular Simulation, and others.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Arial"/>
              <a:buAutoNum type="arabicPeriod"/>
            </a:pPr>
            <a:r>
              <a:rPr lang="en-US" sz="1400" b="1" i="0" u="none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Intermediate</a:t>
            </a:r>
            <a:endParaRPr dirty="0"/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eriod"/>
            </a:pPr>
            <a:r>
              <a:rPr lang="en-US" sz="1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MPI, </a:t>
            </a:r>
            <a:r>
              <a:rPr lang="en-US" sz="14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OpenMP</a:t>
            </a:r>
            <a:r>
              <a:rPr lang="en-US" sz="1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OpenACC</a:t>
            </a:r>
            <a:r>
              <a:rPr lang="en-US" sz="1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CUDA, OpenCL, Numerical Libraries, Open Source Toolchain, Queue System, etc.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Compiling and running applications on high performance systems such as Ada and Terra.</a:t>
            </a:r>
            <a:endParaRPr dirty="0"/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eriod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Currently some materials are offered by HPRC and some big computer labs on campus.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Arial"/>
              <a:buAutoNum type="arabicPeriod"/>
            </a:pPr>
            <a:r>
              <a:rPr lang="en-US" sz="1400" b="1" i="0" u="none" dirty="0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Advanced</a:t>
            </a:r>
            <a:endParaRPr dirty="0"/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eriod"/>
            </a:pPr>
            <a:r>
              <a:rPr lang="en-US" sz="14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Hybrid (MPI + X) Parallel Programming, Performance Analysis and Tuning, Computational Frameworks, etc.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Writing, debugging, and tuning parallel code. </a:t>
            </a:r>
            <a:endParaRPr dirty="0"/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lphaLcPeriod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Currently only introduced in a few graduate level courses on campus.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Register for HPRC Short Courses at </a:t>
            </a:r>
            <a:r>
              <a:rPr lang="en-US" sz="1400" b="1" i="0" u="sng" dirty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https://hprc.tamu.edu/register/classlist.php</a:t>
            </a:r>
            <a:br>
              <a:rPr lang="en-US" sz="1400" b="1" i="0" u="none" dirty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</a:br>
            <a:endParaRPr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53946"/>
              </p:ext>
            </p:extLst>
          </p:nvPr>
        </p:nvGraphicFramePr>
        <p:xfrm>
          <a:off x="233916" y="712381"/>
          <a:ext cx="8750596" cy="3962400"/>
        </p:xfrm>
        <a:graphic>
          <a:graphicData uri="http://schemas.openxmlformats.org/drawingml/2006/table">
            <a:tbl>
              <a:tblPr firstRow="1" bandRow="1">
                <a:tableStyleId>{C0563DD0-9E9D-4E42-9052-C4DA16EB5B46}</a:tableStyleId>
              </a:tblPr>
              <a:tblGrid>
                <a:gridCol w="4375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5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0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Introduction</a:t>
                      </a:r>
                      <a:r>
                        <a:rPr lang="en-US" baseline="0" dirty="0"/>
                        <a:t> to the Linux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Data Management Practices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Introduction to Using the Ada and Terra Clusters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Using the Visualization Portal: </a:t>
                      </a:r>
                      <a:r>
                        <a:rPr lang="en-US" sz="1400" dirty="0" err="1"/>
                        <a:t>Abaqus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165">
                <a:tc>
                  <a:txBody>
                    <a:bodyPr/>
                    <a:lstStyle/>
                    <a:p>
                      <a:r>
                        <a:rPr lang="en-US" dirty="0"/>
                        <a:t>Introduction</a:t>
                      </a:r>
                      <a:r>
                        <a:rPr lang="en-US" baseline="0" dirty="0"/>
                        <a:t> to Perl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Using the Visualization Portal: </a:t>
                      </a:r>
                      <a:r>
                        <a:rPr lang="en-US" sz="1400" dirty="0" err="1"/>
                        <a:t>ParaView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Introduction to CUDA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Intermediate CUDA Programming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Introduction to Databases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Introduction to 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Introduction to Python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Introduction to the MATLAB Parallel Toolbox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Introduction to Scientific Python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Molecular</a:t>
                      </a:r>
                      <a:r>
                        <a:rPr lang="en-US" sz="1400" baseline="0" dirty="0"/>
                        <a:t> Modeling </a:t>
                      </a:r>
                      <a:r>
                        <a:rPr lang="en-US" sz="1400" dirty="0"/>
                        <a:t>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0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Introduction to MATLAB 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Introduction to Code Parallelization using </a:t>
                      </a:r>
                      <a:r>
                        <a:rPr lang="en-US" sz="1400" dirty="0" err="1"/>
                        <a:t>OpenMP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Python for MATLAB Users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Introduction to Code Parallelization using MPI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1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RNA Sequencing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Introduction to Next Generation Sequencing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0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NGS Metagenomics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NGS Assembly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0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NGS </a:t>
                      </a:r>
                      <a:r>
                        <a:rPr lang="en-US" sz="1400" dirty="0" err="1"/>
                        <a:t>RADSeq</a:t>
                      </a:r>
                      <a:r>
                        <a:rPr lang="en-US" sz="1400" dirty="0"/>
                        <a:t>/GBS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Introduction to HPRC Galaxy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0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Bring Your</a:t>
                      </a:r>
                      <a:r>
                        <a:rPr lang="en-US" sz="1400" baseline="0" dirty="0"/>
                        <a:t> Own Code</a:t>
                      </a:r>
                      <a:r>
                        <a:rPr lang="en-US" sz="1400" dirty="0"/>
                        <a:t> Workshops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dirty="0"/>
                        <a:t>Introduction to Fortran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Shape 232"/>
          <p:cNvSpPr txBox="1">
            <a:spLocks noGrp="1"/>
          </p:cNvSpPr>
          <p:nvPr>
            <p:ph type="title"/>
          </p:nvPr>
        </p:nvSpPr>
        <p:spPr>
          <a:xfrm>
            <a:off x="233916" y="181197"/>
            <a:ext cx="89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800000"/>
                </a:solidFill>
              </a:rPr>
              <a:t>HPRC Training Sessions</a:t>
            </a:r>
            <a:endParaRPr sz="29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208040" y="214959"/>
            <a:ext cx="86796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332C2C"/>
              </a:buClr>
              <a:buSzPts val="2400"/>
            </a:pPr>
            <a:r>
              <a:rPr lang="en-US" sz="3000" b="1" dirty="0">
                <a:solidFill>
                  <a:srgbClr val="800000"/>
                </a:solidFill>
              </a:rPr>
              <a:t>Software/Data Carpentry Workshops </a:t>
            </a:r>
            <a:endParaRPr sz="3000" dirty="0">
              <a:solidFill>
                <a:srgbClr val="800000"/>
              </a:solidFill>
            </a:endParaRPr>
          </a:p>
        </p:txBody>
      </p:sp>
      <p:sp>
        <p:nvSpPr>
          <p:cNvPr id="245" name="Shape 245"/>
          <p:cNvSpPr txBox="1"/>
          <p:nvPr/>
        </p:nvSpPr>
        <p:spPr>
          <a:xfrm>
            <a:off x="127592" y="3294743"/>
            <a:ext cx="8760048" cy="1208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Software Carpentry (SC) is a world renowned organization that was established in 1998 and teaches researchers the computing skills they need to get more done in less time and with less pain</a:t>
            </a:r>
          </a:p>
          <a:p>
            <a:pPr marL="457200" lvl="0" indent="-317500">
              <a:buSzPts val="1400"/>
              <a:buChar char="●"/>
            </a:pPr>
            <a:r>
              <a:rPr lang="en-US" sz="1600" dirty="0">
                <a:hlinkClick r:id="rId3"/>
              </a:rPr>
              <a:t>https://software-carpentry.org/</a:t>
            </a:r>
            <a:r>
              <a:rPr lang="en-US" sz="1600" dirty="0"/>
              <a:t>            </a:t>
            </a:r>
            <a:r>
              <a:rPr lang="en-US" sz="1600" dirty="0">
                <a:hlinkClick r:id="rId4"/>
              </a:rPr>
              <a:t>https://datacarpentry.org</a:t>
            </a:r>
            <a:endParaRPr lang="en-US" sz="1600" dirty="0"/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600" dirty="0"/>
              <a:t>We are starting a campus-wide effort to plan workshops for the Fall and Spring semesters </a:t>
            </a:r>
            <a:endParaRPr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F220E-890B-F54A-9E18-11501641C0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229" y="754658"/>
            <a:ext cx="7213600" cy="958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6A830D-747C-8648-923C-9330E54134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297" y="1773265"/>
            <a:ext cx="5167086" cy="157561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32">
            <a:extLst>
              <a:ext uri="{FF2B5EF4-FFF2-40B4-BE49-F238E27FC236}">
                <a16:creationId xmlns:a16="http://schemas.microsoft.com/office/drawing/2014/main" id="{283B2D9B-6474-854B-9608-E8694A7CAC95}"/>
              </a:ext>
            </a:extLst>
          </p:cNvPr>
          <p:cNvSpPr txBox="1">
            <a:spLocks/>
          </p:cNvSpPr>
          <p:nvPr/>
        </p:nvSpPr>
        <p:spPr>
          <a:xfrm>
            <a:off x="248431" y="348112"/>
            <a:ext cx="8677855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00000"/>
              </a:buClr>
              <a:buSzPts val="3200"/>
            </a:pPr>
            <a:r>
              <a:rPr lang="en-US" sz="3200" b="1" dirty="0">
                <a:solidFill>
                  <a:srgbClr val="800000"/>
                </a:solidFill>
              </a:rPr>
              <a:t>Documentation!</a:t>
            </a:r>
          </a:p>
          <a:p>
            <a:pPr algn="ctr">
              <a:buClr>
                <a:srgbClr val="800000"/>
              </a:buClr>
              <a:buSzPts val="3200"/>
            </a:pPr>
            <a:r>
              <a:rPr lang="en-US" sz="2400" b="1" dirty="0">
                <a:solidFill>
                  <a:srgbClr val="800000"/>
                </a:solidFill>
              </a:rPr>
              <a:t>https://</a:t>
            </a:r>
            <a:r>
              <a:rPr lang="en-US" sz="2400" b="1" dirty="0" err="1">
                <a:solidFill>
                  <a:srgbClr val="800000"/>
                </a:solidFill>
              </a:rPr>
              <a:t>hprc.tamu.edu</a:t>
            </a:r>
            <a:r>
              <a:rPr lang="en-US" sz="2400" b="1" dirty="0">
                <a:solidFill>
                  <a:srgbClr val="800000"/>
                </a:solidFill>
              </a:rPr>
              <a:t>/wiki</a:t>
            </a:r>
            <a:endParaRPr lang="en-US" sz="3200" b="1" dirty="0">
              <a:solidFill>
                <a:srgbClr val="8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BF33C2-CD39-A548-8C7C-E168A02148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22" y="994877"/>
            <a:ext cx="5825735" cy="36787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4E9694-2ED6-AD43-A691-A68CC69E21FB}"/>
              </a:ext>
            </a:extLst>
          </p:cNvPr>
          <p:cNvSpPr txBox="1"/>
          <p:nvPr/>
        </p:nvSpPr>
        <p:spPr>
          <a:xfrm>
            <a:off x="5978257" y="1033745"/>
            <a:ext cx="306977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Software -</a:t>
            </a:r>
          </a:p>
          <a:p>
            <a:r>
              <a:rPr lang="en-US" sz="1200" dirty="0">
                <a:hlinkClick r:id="rId4"/>
              </a:rPr>
              <a:t>https://hprc.tamu.edu/wiki/SW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Hardware – </a:t>
            </a:r>
          </a:p>
          <a:p>
            <a:r>
              <a:rPr lang="en-US" sz="1200" dirty="0">
                <a:hlinkClick r:id="rId5"/>
              </a:rPr>
              <a:t>https://hprc.tamu.edu/wiki/HPRC:Systems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Portal to HPC systems –</a:t>
            </a:r>
          </a:p>
          <a:p>
            <a:r>
              <a:rPr lang="en-US" sz="1200" dirty="0">
                <a:hlinkClick r:id="rId6"/>
              </a:rPr>
              <a:t>https://hprc.tamu.edu/wiki/SW:Portal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Galaxy –</a:t>
            </a:r>
          </a:p>
          <a:p>
            <a:r>
              <a:rPr lang="en-US" sz="1200" dirty="0">
                <a:hlinkClick r:id="rId7"/>
              </a:rPr>
              <a:t>https://hprc.tamu.edu/wiki/Ada:Galaxy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Quick start guides –</a:t>
            </a:r>
          </a:p>
          <a:p>
            <a:r>
              <a:rPr lang="en-US" sz="1200" dirty="0">
                <a:hlinkClick r:id="rId8"/>
              </a:rPr>
              <a:t>https://hprc.tamu.edu/wiki/Ada:QuickStart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>
                <a:hlinkClick r:id="rId9"/>
              </a:rPr>
              <a:t>https://hprc.tamu.edu/wiki/Terra:QuickStart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>
                <a:hlinkClick r:id="rId10"/>
              </a:rPr>
              <a:t>https://hprc.tamu.edu/wiki/Curie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35974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/>
        </p:nvSpPr>
        <p:spPr>
          <a:xfrm>
            <a:off x="685800" y="190509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4000" b="1" dirty="0">
                <a:solidFill>
                  <a:srgbClr val="800000"/>
                </a:solidFill>
              </a:rPr>
              <a:t>Introduction to TAMU HPRC</a:t>
            </a:r>
            <a:endParaRPr sz="40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/>
        </p:nvSpPr>
        <p:spPr>
          <a:xfrm>
            <a:off x="95693" y="1905090"/>
            <a:ext cx="8856921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600" b="1" dirty="0">
                <a:solidFill>
                  <a:srgbClr val="800000"/>
                </a:solidFill>
              </a:rPr>
              <a:t>Getting Started: HPRC Accounts and Allocations</a:t>
            </a:r>
            <a:endParaRPr sz="36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517" y="148852"/>
            <a:ext cx="5528931" cy="40358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8828" y="4274286"/>
            <a:ext cx="7215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Apply for an account at https://</a:t>
            </a:r>
            <a:r>
              <a:rPr lang="en-US" sz="2400" dirty="0" err="1"/>
              <a:t>hprc.tamu.edu</a:t>
            </a:r>
            <a:r>
              <a:rPr lang="en-US" sz="2400" dirty="0"/>
              <a:t>/apply/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6090E-32D2-0C41-82EF-67FE63A1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Allocation types information here…</a:t>
            </a:r>
          </a:p>
        </p:txBody>
      </p:sp>
    </p:spTree>
    <p:extLst>
      <p:ext uri="{BB962C8B-B14F-4D97-AF65-F5344CB8AC3E}">
        <p14:creationId xmlns:p14="http://schemas.microsoft.com/office/powerpoint/2010/main" val="2751830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/>
        </p:nvSpPr>
        <p:spPr>
          <a:xfrm>
            <a:off x="685800" y="229949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4400"/>
              <a:buFont typeface="Times New Roman"/>
              <a:buNone/>
            </a:pPr>
            <a:r>
              <a:rPr lang="en-US" sz="3600" b="1" dirty="0">
                <a:solidFill>
                  <a:srgbClr val="800000"/>
                </a:solidFill>
              </a:rPr>
              <a:t>HPRC Enables Research</a:t>
            </a:r>
            <a:endParaRPr sz="3600" dirty="0"/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2355" y="915749"/>
            <a:ext cx="2958370" cy="109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275" y="915749"/>
            <a:ext cx="2655561" cy="1493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8815" y="915749"/>
            <a:ext cx="2711553" cy="1493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275" y="2568516"/>
            <a:ext cx="1525677" cy="1096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04846" y="2409313"/>
            <a:ext cx="2967508" cy="2274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3275" y="3665362"/>
            <a:ext cx="1943678" cy="101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72348" y="1972825"/>
            <a:ext cx="2958375" cy="14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 descr="SCPoster-E-1024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72349" y="3374425"/>
            <a:ext cx="2958375" cy="130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/>
        </p:nvSpPr>
        <p:spPr>
          <a:xfrm>
            <a:off x="685800" y="1905089"/>
            <a:ext cx="7772400" cy="115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600" b="1" dirty="0">
                <a:solidFill>
                  <a:srgbClr val="800000"/>
                </a:solidFill>
              </a:rPr>
              <a:t>Introduction to Genomics and Bioinformatics Services</a:t>
            </a:r>
            <a:endParaRPr sz="36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875" y="1303474"/>
            <a:ext cx="4831524" cy="253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 descr="AgriLife Logo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1600" y="1307625"/>
            <a:ext cx="2000141" cy="92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5152" y="2911938"/>
            <a:ext cx="1753027" cy="92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152400" y="4060600"/>
            <a:ext cx="88392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980"/>
              <a:buFont typeface="Noto Sans Symbols"/>
              <a:buNone/>
            </a:pPr>
            <a:r>
              <a:rPr lang="en-US" sz="1700" b="0" i="0" u="none" strike="noStrike" cap="none">
                <a:latin typeface="Arial"/>
                <a:ea typeface="Arial"/>
                <a:cs typeface="Arial"/>
                <a:sym typeface="Arial"/>
              </a:rPr>
              <a:t>Bioinformatics, Computational Biology, and Systems Biology research in Life Science and Agriculture</a:t>
            </a:r>
            <a:endParaRPr sz="17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6896875" y="2181350"/>
            <a:ext cx="721500" cy="628500"/>
          </a:xfrm>
          <a:prstGeom prst="mathPlus">
            <a:avLst>
              <a:gd name="adj1" fmla="val 23520"/>
            </a:avLst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152400" y="302101"/>
            <a:ext cx="88392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Corbel"/>
              <a:buNone/>
            </a:pPr>
            <a:r>
              <a:rPr lang="en-US" sz="2800" b="1" i="0" u="none" strike="noStrike" cap="none">
                <a:solidFill>
                  <a:srgbClr val="800000"/>
                </a:solidFill>
              </a:rPr>
              <a:t>Center for Bioinformatics, Genomics and Systems Engineering</a:t>
            </a:r>
            <a:endParaRPr sz="2800" b="1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228600" y="169475"/>
            <a:ext cx="8700900" cy="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800000"/>
                </a:solidFill>
              </a:rPr>
              <a:t>Genomics and Bioinformatics, Texas A&amp;M </a:t>
            </a:r>
            <a:r>
              <a:rPr lang="en-US" sz="2800" b="1" i="0" u="none" strike="noStrike" cap="none" dirty="0" err="1">
                <a:solidFill>
                  <a:srgbClr val="800000"/>
                </a:solidFill>
              </a:rPr>
              <a:t>AgriLife</a:t>
            </a:r>
            <a:r>
              <a:rPr lang="en-US" sz="2800" b="1" i="0" u="none" strike="noStrike" cap="none" dirty="0">
                <a:solidFill>
                  <a:srgbClr val="800000"/>
                </a:solidFill>
              </a:rPr>
              <a:t> Research</a:t>
            </a:r>
            <a:endParaRPr sz="2800" b="1" i="0" u="none" strike="noStrike" cap="none" dirty="0">
              <a:solidFill>
                <a:srgbClr val="800000"/>
              </a:solidFill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434550" y="1047855"/>
            <a:ext cx="8289000" cy="37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500000"/>
                </a:solidFill>
              </a:rPr>
              <a:t>Sequencing: DNA, RNA</a:t>
            </a:r>
            <a:endParaRPr b="1" dirty="0"/>
          </a:p>
          <a:p>
            <a:pPr marL="457200" marR="0" lvl="0" indent="-31115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-US" sz="1600" i="0" u="none" strike="noStrike" cap="none" dirty="0"/>
              <a:t>Illumina, </a:t>
            </a:r>
            <a:r>
              <a:rPr lang="en-US" sz="1600" i="0" u="none" strike="noStrike" cap="none" dirty="0" err="1"/>
              <a:t>PacBio</a:t>
            </a:r>
            <a:r>
              <a:rPr lang="en-US" sz="1600" i="0" u="none" strike="noStrike" cap="none" dirty="0"/>
              <a:t>, Oxford </a:t>
            </a:r>
            <a:r>
              <a:rPr lang="en-US" sz="1600" i="0" u="none" strike="noStrike" cap="none" dirty="0" err="1"/>
              <a:t>Nanopore</a:t>
            </a:r>
            <a:endParaRPr sz="1600" i="0" u="none" strike="noStrike" cap="none" dirty="0"/>
          </a:p>
          <a:p>
            <a:pPr marL="0" marR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500000"/>
                </a:solidFill>
              </a:rPr>
              <a:t>Data Analysis</a:t>
            </a:r>
            <a:endParaRPr b="1" dirty="0"/>
          </a:p>
          <a:p>
            <a:pPr marL="457200" marR="0" lvl="0" indent="-31115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1300"/>
              <a:buChar char="●"/>
            </a:pPr>
            <a:r>
              <a:rPr lang="en-US" sz="1600" i="0" u="none" strike="noStrike" cap="none" dirty="0"/>
              <a:t>Work with faculty/researchers to design/conduct their genomic studies</a:t>
            </a:r>
            <a:endParaRPr sz="1600" dirty="0"/>
          </a:p>
          <a:p>
            <a:pPr marL="457200" marR="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600" i="0" u="none" strike="noStrike" cap="none" dirty="0"/>
              <a:t>Assist researchers in finding computational and financial resources</a:t>
            </a:r>
            <a:endParaRPr sz="1600" dirty="0"/>
          </a:p>
          <a:p>
            <a:pPr marL="457200" marR="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600" i="0" u="none" strike="noStrike" cap="none" dirty="0"/>
              <a:t>Analyze data from Next Generation Sequencing technologies</a:t>
            </a:r>
            <a:endParaRPr sz="1600" dirty="0"/>
          </a:p>
          <a:p>
            <a:pPr marL="457200" marR="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600" i="0" u="none" strike="noStrike" cap="none" dirty="0"/>
              <a:t>Investigate/develop/test/implement new bioinformatics tools</a:t>
            </a:r>
            <a:endParaRPr sz="1600" dirty="0"/>
          </a:p>
          <a:p>
            <a:pPr marL="457200" marR="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600" i="0" u="none" strike="noStrike" cap="none" dirty="0"/>
              <a:t>Manage large volume of biological datasets in a high-performance computational environment</a:t>
            </a:r>
            <a:endParaRPr sz="1600" dirty="0"/>
          </a:p>
          <a:p>
            <a:pPr marL="0" marR="0" lvl="0" indent="0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500000"/>
                </a:solidFill>
              </a:rPr>
              <a:t>Training</a:t>
            </a:r>
            <a:endParaRPr b="1" i="0" u="none" strike="noStrike" cap="none" dirty="0">
              <a:solidFill>
                <a:srgbClr val="500000"/>
              </a:solidFill>
            </a:endParaRPr>
          </a:p>
          <a:p>
            <a:pPr marL="457200" marR="0" lvl="0" indent="-31115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300"/>
              <a:buChar char="●"/>
            </a:pPr>
            <a:r>
              <a:rPr lang="en-US" sz="1600" i="0" u="none" strike="noStrike" cap="none" dirty="0">
                <a:solidFill>
                  <a:srgbClr val="262626"/>
                </a:solidFill>
              </a:rPr>
              <a:t>Providing mentoring for students, including serving in their dissertation committees and teaching them NGS concepts</a:t>
            </a:r>
            <a:endParaRPr sz="1600" i="0" u="none" strike="noStrike" cap="none" dirty="0">
              <a:solidFill>
                <a:srgbClr val="262626"/>
              </a:solidFill>
            </a:endParaRPr>
          </a:p>
          <a:p>
            <a:pPr marL="457200" marR="0" lvl="0" indent="-3111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300"/>
              <a:buChar char="●"/>
            </a:pPr>
            <a:r>
              <a:rPr lang="en-US" sz="1600" i="0" u="none" strike="noStrike" cap="none" dirty="0">
                <a:solidFill>
                  <a:srgbClr val="262626"/>
                </a:solidFill>
              </a:rPr>
              <a:t>Teaching bioinformatics classes, special focus on NGS data analysis</a:t>
            </a:r>
            <a:endParaRPr sz="1600" i="0" u="none" strike="noStrike" cap="none" dirty="0">
              <a:solidFill>
                <a:srgbClr val="262626"/>
              </a:solidFill>
            </a:endParaRPr>
          </a:p>
          <a:p>
            <a:pPr marL="457200" marR="0" lvl="0" indent="-330327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ts val="1998"/>
              <a:buFont typeface="Arial"/>
              <a:buNone/>
            </a:pPr>
            <a:endParaRPr sz="1400" b="0" i="0" u="none" strike="noStrike" cap="none" dirty="0">
              <a:solidFill>
                <a:srgbClr val="5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327" algn="l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ts val="1998"/>
              <a:buFont typeface="Arial"/>
              <a:buNone/>
            </a:pPr>
            <a:endParaRPr sz="1400" b="0" i="0" u="none" strike="noStrike" cap="none" dirty="0">
              <a:solidFill>
                <a:srgbClr val="5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Shape 294"/>
          <p:cNvSpPr txBox="1">
            <a:spLocks noGrp="1"/>
          </p:cNvSpPr>
          <p:nvPr>
            <p:ph type="sldNum" idx="12"/>
          </p:nvPr>
        </p:nvSpPr>
        <p:spPr>
          <a:xfrm>
            <a:off x="8086725" y="4847035"/>
            <a:ext cx="6303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1" i="0" u="none" strike="noStrike" cap="none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100" b="1" i="0" u="none" strike="noStrike" cap="none">
              <a:solidFill>
                <a:srgbClr val="A6A6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193950" y="131925"/>
            <a:ext cx="8491500" cy="8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000" b="0" i="0" u="none" strike="noStrike" cap="none">
                <a:latin typeface="Corbel"/>
                <a:ea typeface="Corbel"/>
                <a:cs typeface="Corbel"/>
                <a:sym typeface="Corbel"/>
              </a:rPr>
            </a:br>
            <a:r>
              <a:rPr lang="en-US" sz="2800" b="1" i="0" u="none" strike="noStrike" cap="none">
                <a:solidFill>
                  <a:srgbClr val="800000"/>
                </a:solidFill>
              </a:rPr>
              <a:t>Next Generation Sequencing Applications </a:t>
            </a:r>
            <a:br>
              <a:rPr lang="en-US" sz="2800" b="1" i="0" u="none" strike="noStrike" cap="none">
                <a:solidFill>
                  <a:srgbClr val="800000"/>
                </a:solidFill>
              </a:rPr>
            </a:br>
            <a:r>
              <a:rPr lang="en-US" sz="2800" b="1" i="0" u="none" strike="noStrike" cap="none">
                <a:solidFill>
                  <a:srgbClr val="800000"/>
                </a:solidFill>
              </a:rPr>
              <a:t>(not a </a:t>
            </a:r>
            <a:r>
              <a:rPr lang="en-US" sz="2800" b="1">
                <a:solidFill>
                  <a:srgbClr val="800000"/>
                </a:solidFill>
              </a:rPr>
              <a:t>comprehensive</a:t>
            </a:r>
            <a:r>
              <a:rPr lang="en-US" sz="2800" b="1" i="0" u="none" strike="noStrike" cap="none">
                <a:solidFill>
                  <a:srgbClr val="800000"/>
                </a:solidFill>
              </a:rPr>
              <a:t> list) </a:t>
            </a:r>
            <a:endParaRPr sz="2800" b="1" i="0" u="none" strike="noStrike" cap="none">
              <a:solidFill>
                <a:srgbClr val="800000"/>
              </a:solidFill>
            </a:endParaRPr>
          </a:p>
        </p:txBody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225425" y="1122150"/>
            <a:ext cx="5139000" cy="3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80110" marR="0" lvl="1" indent="-51562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i="0" u="none" strike="noStrike" cap="none"/>
              <a:t>Alignment</a:t>
            </a:r>
            <a:endParaRPr sz="2000" i="0" u="none" strike="noStrike" cap="none"/>
          </a:p>
          <a:p>
            <a:pPr marL="880110" marR="0" lvl="1" indent="-51562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i="0" u="none" strike="noStrike" cap="none"/>
              <a:t>Assembly (no reference, with a reference)</a:t>
            </a:r>
            <a:endParaRPr sz="2000"/>
          </a:p>
          <a:p>
            <a:pPr marL="1371600" marR="0" lvl="2" indent="-469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i="0" u="none" strike="noStrike" cap="none"/>
              <a:t>Genome</a:t>
            </a:r>
            <a:endParaRPr sz="2000"/>
          </a:p>
          <a:p>
            <a:pPr marL="1371600" marR="0" lvl="2" indent="-4699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i="0" u="none" strike="noStrike" cap="none"/>
              <a:t>Transcriptome</a:t>
            </a:r>
            <a:endParaRPr sz="2000"/>
          </a:p>
          <a:p>
            <a:pPr marL="880110" marR="0" lvl="1" indent="-51562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i="0" u="none" strike="noStrike" cap="none"/>
              <a:t>RNA-Seq</a:t>
            </a:r>
            <a:endParaRPr sz="2000"/>
          </a:p>
          <a:p>
            <a:pPr marL="880110" marR="0" lvl="1" indent="-51562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i="0" u="none" strike="noStrike" cap="none"/>
              <a:t>Metagenomics</a:t>
            </a:r>
            <a:endParaRPr sz="2000"/>
          </a:p>
          <a:p>
            <a:pPr marL="880110" marR="0" lvl="1" indent="-51562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i="0" u="none" strike="noStrike" cap="none"/>
              <a:t>ChIP-Seq</a:t>
            </a:r>
            <a:endParaRPr sz="2000"/>
          </a:p>
          <a:p>
            <a:pPr marL="880110" marR="0" lvl="1" indent="-52705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AutoNum type="arabicPeriod"/>
            </a:pPr>
            <a:r>
              <a:rPr lang="en-US" sz="2000" i="0" u="none" strike="noStrike" cap="none"/>
              <a:t>RADSeq</a:t>
            </a:r>
            <a:endParaRPr sz="2000"/>
          </a:p>
          <a:p>
            <a:pPr marL="365760" marR="0" lvl="1" indent="0" algn="l" rtl="0"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225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5760" marR="0" lvl="1" indent="0" algn="l" rtl="0"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288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ts val="2160"/>
              <a:buFont typeface="Noto Sans Symbols"/>
              <a:buNone/>
            </a:pPr>
            <a:endParaRPr sz="2400" b="0" i="0" u="none" strike="noStrike" cap="none">
              <a:solidFill>
                <a:srgbClr val="5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Shape 347"/>
          <p:cNvSpPr txBox="1">
            <a:spLocks noGrp="1"/>
          </p:cNvSpPr>
          <p:nvPr>
            <p:ph type="sldNum" idx="12"/>
          </p:nvPr>
        </p:nvSpPr>
        <p:spPr>
          <a:xfrm>
            <a:off x="8086725" y="4847035"/>
            <a:ext cx="6303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1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100" b="1">
              <a:solidFill>
                <a:srgbClr val="A6A6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" name="Shape 348" descr="Big_Pictur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9625" y="1393950"/>
            <a:ext cx="3329400" cy="261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 cmpd="sng">
            <a:solidFill>
              <a:srgbClr val="292929"/>
            </a:solidFill>
            <a:prstDash val="solid"/>
            <a:miter lim="800000"/>
            <a:headEnd type="none" w="med" len="med"/>
            <a:tailEnd type="none" w="med" len="med"/>
          </a:ln>
          <a:effectLst>
            <a:reflection stA="28000" endPos="28000" dist="5000" dir="5400000" fadeDir="5400012" sy="-100000" algn="bl" rotWithShape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title"/>
          </p:nvPr>
        </p:nvSpPr>
        <p:spPr>
          <a:xfrm>
            <a:off x="269850" y="280925"/>
            <a:ext cx="8491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b="1" i="0" u="none" strike="noStrike" cap="none" dirty="0">
                <a:solidFill>
                  <a:srgbClr val="800000"/>
                </a:solidFill>
              </a:rPr>
            </a:br>
            <a:r>
              <a:rPr lang="en-US" sz="3200" b="1" dirty="0">
                <a:solidFill>
                  <a:srgbClr val="800000"/>
                </a:solidFill>
              </a:rPr>
              <a:t>				 			 				 	 		 		 		</a:t>
            </a:r>
            <a:endParaRPr sz="3200" b="1" dirty="0">
              <a:solidFill>
                <a:srgbClr val="80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 err="1">
                <a:solidFill>
                  <a:srgbClr val="800000"/>
                </a:solidFill>
              </a:rPr>
              <a:t>TxGen</a:t>
            </a:r>
            <a:r>
              <a:rPr lang="en-US" sz="3200" b="1" dirty="0">
                <a:solidFill>
                  <a:srgbClr val="800000"/>
                </a:solidFill>
              </a:rPr>
              <a:t> Bioinformatics Consultation Hours</a:t>
            </a:r>
            <a:endParaRPr sz="3200" b="1" dirty="0">
              <a:solidFill>
                <a:srgbClr val="800000"/>
              </a:solidFill>
            </a:endParaRPr>
          </a:p>
        </p:txBody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108577" y="1145692"/>
            <a:ext cx="5246700" cy="3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SzPts val="14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Open Bioinformatics office hours twice a month in the</a:t>
            </a:r>
            <a:r>
              <a:rPr lang="en-US" sz="1400" dirty="0">
                <a:solidFill>
                  <a:schemeClr val="dk1"/>
                </a:solidFill>
                <a:hlinkClick r:id="rId3"/>
              </a:rPr>
              <a:t> </a:t>
            </a:r>
            <a:r>
              <a:rPr lang="en-US" sz="1400" u="sng" dirty="0">
                <a:solidFill>
                  <a:schemeClr val="hlink"/>
                </a:solidFill>
                <a:hlinkClick r:id="rId3"/>
              </a:rPr>
              <a:t>Interdisciplinary Life Sciences Building</a:t>
            </a:r>
            <a:r>
              <a:rPr lang="en-US" sz="1400" dirty="0">
                <a:solidFill>
                  <a:schemeClr val="dk1"/>
                </a:solidFill>
              </a:rPr>
              <a:t> on main campus</a:t>
            </a:r>
            <a:endParaRPr sz="1400"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4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Providing in-person assistance for bioinformatics questions for faculty/students/researchers</a:t>
            </a:r>
            <a:endParaRPr sz="1400"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4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Depending on the response we may expand both the number of hours and frequency</a:t>
            </a:r>
            <a:endParaRPr sz="1400"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4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During these bioinformatics office hours, we will answer questions related to Next Generation Sequencing data processing and analysis</a:t>
            </a:r>
            <a:endParaRPr sz="1400"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4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Bring your laptop if you have specific program questions!</a:t>
            </a:r>
            <a:endParaRPr sz="1400" dirty="0">
              <a:solidFill>
                <a:schemeClr val="dk1"/>
              </a:solidFill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SzPts val="14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Bioinformatics Office hours are held </a:t>
            </a:r>
            <a:r>
              <a:rPr lang="en-US" sz="1400" b="1" dirty="0">
                <a:solidFill>
                  <a:schemeClr val="dk1"/>
                </a:solidFill>
              </a:rPr>
              <a:t>Biweekly</a:t>
            </a:r>
            <a:r>
              <a:rPr lang="en-US" sz="1400" dirty="0">
                <a:solidFill>
                  <a:schemeClr val="dk1"/>
                </a:solidFill>
              </a:rPr>
              <a:t> from </a:t>
            </a:r>
            <a:r>
              <a:rPr lang="en-US" sz="1400" b="1" dirty="0">
                <a:solidFill>
                  <a:schemeClr val="dk1"/>
                </a:solidFill>
              </a:rPr>
              <a:t>1:00 – 3:00 PM in Room 1157B or</a:t>
            </a:r>
            <a:r>
              <a:rPr lang="en-US" sz="1400" b="1" dirty="0"/>
              <a:t> by request</a:t>
            </a:r>
            <a:endParaRPr sz="1400" b="1" dirty="0"/>
          </a:p>
          <a:p>
            <a:pPr marL="9144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5760" marR="0" lvl="1" indent="0" algn="l" rtl="0"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ts val="288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ts val="2160"/>
              <a:buFont typeface="Noto Sans Symbols"/>
              <a:buNone/>
            </a:pPr>
            <a:endParaRPr sz="2400" b="0" i="0" u="none" strike="noStrike" cap="none" dirty="0">
              <a:solidFill>
                <a:srgbClr val="5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8086725" y="4847035"/>
            <a:ext cx="6303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1">
                <a:solidFill>
                  <a:srgbClr val="A6A6A6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100" b="1">
              <a:solidFill>
                <a:srgbClr val="A6A6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Shape 3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3267" y="1471927"/>
            <a:ext cx="1608083" cy="224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838" b="-2838"/>
          <a:stretch/>
        </p:blipFill>
        <p:spPr>
          <a:xfrm>
            <a:off x="5363160" y="1558637"/>
            <a:ext cx="1707675" cy="219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/>
          <p:nvPr/>
        </p:nvSpPr>
        <p:spPr>
          <a:xfrm>
            <a:off x="685800" y="1905106"/>
            <a:ext cx="7772400" cy="11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600" b="1" dirty="0">
                <a:solidFill>
                  <a:srgbClr val="800000"/>
                </a:solidFill>
              </a:rPr>
              <a:t>HPRC NGS Data Analysis Resources</a:t>
            </a:r>
            <a:endParaRPr sz="36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/>
        </p:nvSpPr>
        <p:spPr>
          <a:xfrm>
            <a:off x="382814" y="1269409"/>
            <a:ext cx="8305800" cy="11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i="1" dirty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An interdisciplinary research environment that advances computational and data-enabled sciences, engineering, and scholarship  </a:t>
            </a:r>
            <a:endParaRPr sz="2300" i="1" dirty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98400" y="465425"/>
            <a:ext cx="89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6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rPr>
              <a:t>High Performance Research Computing</a:t>
            </a:r>
            <a:endParaRPr sz="3200" b="1" i="0" u="none" strike="noStrike" cap="none" dirty="0">
              <a:solidFill>
                <a:srgbClr val="8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220">
            <a:extLst>
              <a:ext uri="{FF2B5EF4-FFF2-40B4-BE49-F238E27FC236}">
                <a16:creationId xmlns:a16="http://schemas.microsoft.com/office/drawing/2014/main" id="{8DE1246C-FA5F-4949-BF51-5DB775DBC9F1}"/>
              </a:ext>
            </a:extLst>
          </p:cNvPr>
          <p:cNvSpPr txBox="1"/>
          <p:nvPr/>
        </p:nvSpPr>
        <p:spPr>
          <a:xfrm>
            <a:off x="1278617" y="2700788"/>
            <a:ext cx="7342868" cy="29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Enable research and discoveries that advance sciences and technologies.</a:t>
            </a:r>
            <a:br>
              <a:rPr lang="en-US" sz="1600" dirty="0"/>
            </a:br>
            <a:r>
              <a:rPr lang="en-US" sz="1600" dirty="0"/>
              <a:t> </a:t>
            </a:r>
            <a:endParaRPr sz="1600" dirty="0"/>
          </a:p>
          <a:p>
            <a: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Enable computational and data-enabled research activities of students, faculty, and staff at Texas A&amp;M University. </a:t>
            </a:r>
            <a:br>
              <a:rPr lang="en-US" sz="1600" dirty="0"/>
            </a:br>
            <a:endParaRPr sz="1600" dirty="0"/>
          </a:p>
          <a:p>
            <a: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Provide consulting, technical documentation, and training to support users of these resources.</a:t>
            </a:r>
            <a:endParaRPr sz="1600" dirty="0"/>
          </a:p>
        </p:txBody>
      </p:sp>
      <p:sp>
        <p:nvSpPr>
          <p:cNvPr id="6" name="Shape 221">
            <a:extLst>
              <a:ext uri="{FF2B5EF4-FFF2-40B4-BE49-F238E27FC236}">
                <a16:creationId xmlns:a16="http://schemas.microsoft.com/office/drawing/2014/main" id="{D94B66AA-8960-C04A-AA29-E517DD189D08}"/>
              </a:ext>
            </a:extLst>
          </p:cNvPr>
          <p:cNvSpPr txBox="1"/>
          <p:nvPr/>
        </p:nvSpPr>
        <p:spPr>
          <a:xfrm>
            <a:off x="830262" y="2214787"/>
            <a:ext cx="47292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Arial"/>
              <a:buNone/>
            </a:pPr>
            <a:r>
              <a:rPr lang="en-US" sz="2000" b="1" i="0" u="sng" strike="noStrike" cap="none" dirty="0">
                <a:latin typeface="Arial"/>
                <a:ea typeface="Arial"/>
                <a:cs typeface="Arial"/>
                <a:sym typeface="Arial"/>
              </a:rPr>
              <a:t>Our Mission</a:t>
            </a:r>
            <a:endParaRPr u="sng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Shape 3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3925" y="565786"/>
            <a:ext cx="2686350" cy="413722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87" name="Shape 3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939" y="644637"/>
            <a:ext cx="5155849" cy="4059824"/>
          </a:xfrm>
          <a:prstGeom prst="rect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88" name="Shape 388"/>
          <p:cNvSpPr/>
          <p:nvPr/>
        </p:nvSpPr>
        <p:spPr>
          <a:xfrm>
            <a:off x="5186013" y="166437"/>
            <a:ext cx="3761100" cy="333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https://hprc.tamu.edu/wiki/Ada:Bioinformatics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89" name="Shape 389"/>
          <p:cNvCxnSpPr/>
          <p:nvPr/>
        </p:nvCxnSpPr>
        <p:spPr>
          <a:xfrm rot="10800000" flipH="1">
            <a:off x="1012225" y="1090225"/>
            <a:ext cx="5020500" cy="754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90" name="Shape 390"/>
          <p:cNvCxnSpPr/>
          <p:nvPr/>
        </p:nvCxnSpPr>
        <p:spPr>
          <a:xfrm flipH="1">
            <a:off x="5631825" y="1477575"/>
            <a:ext cx="876300" cy="3396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1" name="Shape 391"/>
          <p:cNvSpPr txBox="1"/>
          <p:nvPr/>
        </p:nvSpPr>
        <p:spPr>
          <a:xfrm>
            <a:off x="292125" y="61592"/>
            <a:ext cx="48300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800000"/>
                </a:solidFill>
              </a:rPr>
              <a:t>HPRC NGS Documentation</a:t>
            </a:r>
            <a:endParaRPr sz="2400" b="1">
              <a:solidFill>
                <a:srgbClr val="800000"/>
              </a:solidFill>
            </a:endParaRPr>
          </a:p>
        </p:txBody>
      </p:sp>
      <p:pic>
        <p:nvPicPr>
          <p:cNvPr id="392" name="Shape 3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4800" y="1737541"/>
            <a:ext cx="3327025" cy="2974233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xfrm>
            <a:off x="70945" y="114025"/>
            <a:ext cx="8954814" cy="8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800000"/>
                </a:solidFill>
              </a:rPr>
              <a:t>Genomic Computational Analysis (GCA) Templates</a:t>
            </a:r>
            <a:endParaRPr sz="2600" b="1" dirty="0">
              <a:solidFill>
                <a:srgbClr val="800000"/>
              </a:solidFill>
            </a:endParaRPr>
          </a:p>
        </p:txBody>
      </p:sp>
      <p:pic>
        <p:nvPicPr>
          <p:cNvPr id="398" name="Shape 3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775" y="1133000"/>
            <a:ext cx="3912901" cy="350979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Shape 399"/>
          <p:cNvSpPr txBox="1"/>
          <p:nvPr/>
        </p:nvSpPr>
        <p:spPr>
          <a:xfrm>
            <a:off x="563850" y="1654200"/>
            <a:ext cx="39129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Shape 400"/>
          <p:cNvSpPr txBox="1"/>
          <p:nvPr/>
        </p:nvSpPr>
        <p:spPr>
          <a:xfrm>
            <a:off x="183425" y="1352350"/>
            <a:ext cx="4361400" cy="30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This HPRC resource provides numerous template job scripts to help you get started with your bioinformatics project</a:t>
            </a: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Template scripts use existing software modules on the HPRC cluster</a:t>
            </a:r>
            <a:endParaRPr sz="180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Many have sample small datasets that you can run immediately for testing</a:t>
            </a:r>
            <a:endParaRPr sz="1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3050" y="1130750"/>
            <a:ext cx="3917524" cy="3512576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Shape 406"/>
          <p:cNvSpPr txBox="1">
            <a:spLocks noGrp="1"/>
          </p:cNvSpPr>
          <p:nvPr>
            <p:ph type="title"/>
          </p:nvPr>
        </p:nvSpPr>
        <p:spPr>
          <a:xfrm>
            <a:off x="366850" y="114025"/>
            <a:ext cx="8539500" cy="8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rgbClr val="800000"/>
                </a:solidFill>
              </a:rPr>
              <a:t>Genomic Computational Analysis Templates (GCATemplates)</a:t>
            </a:r>
            <a:endParaRPr sz="2500" b="1">
              <a:solidFill>
                <a:srgbClr val="800000"/>
              </a:solidFill>
            </a:endParaRPr>
          </a:p>
        </p:txBody>
      </p:sp>
      <p:sp>
        <p:nvSpPr>
          <p:cNvPr id="407" name="Shape 407"/>
          <p:cNvSpPr txBox="1"/>
          <p:nvPr/>
        </p:nvSpPr>
        <p:spPr>
          <a:xfrm>
            <a:off x="149450" y="1352350"/>
            <a:ext cx="4395300" cy="30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Select </a:t>
            </a:r>
            <a:r>
              <a:rPr lang="en-US" sz="1800" u="sng">
                <a:solidFill>
                  <a:schemeClr val="dk1"/>
                </a:solidFill>
              </a:rPr>
              <a:t>CATEGORY</a:t>
            </a:r>
            <a:r>
              <a:rPr lang="en-US" sz="1800">
                <a:solidFill>
                  <a:schemeClr val="dk1"/>
                </a:solidFill>
              </a:rPr>
              <a:t>, </a:t>
            </a:r>
            <a:r>
              <a:rPr lang="en-US" sz="1800" u="sng">
                <a:solidFill>
                  <a:schemeClr val="dk1"/>
                </a:solidFill>
              </a:rPr>
              <a:t>TASK</a:t>
            </a:r>
            <a:r>
              <a:rPr lang="en-US" sz="1800">
                <a:solidFill>
                  <a:schemeClr val="dk1"/>
                </a:solidFill>
              </a:rPr>
              <a:t>, </a:t>
            </a:r>
            <a:r>
              <a:rPr lang="en-US" sz="1800" u="sng">
                <a:solidFill>
                  <a:schemeClr val="dk1"/>
                </a:solidFill>
              </a:rPr>
              <a:t>TOOL</a:t>
            </a:r>
            <a:r>
              <a:rPr lang="en-US" sz="1800">
                <a:solidFill>
                  <a:schemeClr val="dk1"/>
                </a:solidFill>
              </a:rPr>
              <a:t>, </a:t>
            </a:r>
            <a:r>
              <a:rPr lang="en-US" sz="1800" u="sng">
                <a:solidFill>
                  <a:schemeClr val="dk1"/>
                </a:solidFill>
              </a:rPr>
              <a:t>OPTIONS</a:t>
            </a:r>
            <a:r>
              <a:rPr lang="en-US" sz="1800">
                <a:solidFill>
                  <a:schemeClr val="dk1"/>
                </a:solidFill>
              </a:rPr>
              <a:t> to find a template </a:t>
            </a:r>
            <a:r>
              <a:rPr lang="en-US" sz="1800" u="sng">
                <a:solidFill>
                  <a:schemeClr val="dk1"/>
                </a:solidFill>
              </a:rPr>
              <a:t>SCRIPT</a:t>
            </a:r>
            <a:endParaRPr sz="1800" u="sng">
              <a:solidFill>
                <a:schemeClr val="dk1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Copy the </a:t>
            </a:r>
            <a:r>
              <a:rPr lang="en-US" sz="1800" u="sng">
                <a:solidFill>
                  <a:schemeClr val="dk1"/>
                </a:solidFill>
              </a:rPr>
              <a:t>SCRIPT</a:t>
            </a:r>
            <a:r>
              <a:rPr lang="en-US" sz="1800">
                <a:solidFill>
                  <a:schemeClr val="dk1"/>
                </a:solidFill>
              </a:rPr>
              <a:t> to your current directory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Edit the selected job script template with your input files and your job specific parameters</a:t>
            </a:r>
            <a:endParaRPr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title"/>
          </p:nvPr>
        </p:nvSpPr>
        <p:spPr>
          <a:xfrm>
            <a:off x="366850" y="114025"/>
            <a:ext cx="8539500" cy="8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800000"/>
                </a:solidFill>
              </a:rPr>
              <a:t>tamulauncher</a:t>
            </a:r>
            <a:endParaRPr sz="3600" b="1">
              <a:solidFill>
                <a:srgbClr val="800000"/>
              </a:solidFill>
            </a:endParaRPr>
          </a:p>
        </p:txBody>
      </p:sp>
      <p:sp>
        <p:nvSpPr>
          <p:cNvPr id="413" name="Shape 413"/>
          <p:cNvSpPr txBox="1"/>
          <p:nvPr/>
        </p:nvSpPr>
        <p:spPr>
          <a:xfrm>
            <a:off x="1053550" y="3619425"/>
            <a:ext cx="67881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A convenient way to run a large number of single core jobs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Only need to submit one job instead of many small jobs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Useful for submitting thousands of BLAST jobs</a:t>
            </a:r>
            <a:endParaRPr sz="1800"/>
          </a:p>
        </p:txBody>
      </p:sp>
      <p:sp>
        <p:nvSpPr>
          <p:cNvPr id="414" name="Shape 414"/>
          <p:cNvSpPr/>
          <p:nvPr/>
        </p:nvSpPr>
        <p:spPr>
          <a:xfrm>
            <a:off x="6877026" y="1230061"/>
            <a:ext cx="2017500" cy="3600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</a:rPr>
              <a:t>compute node 1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15" name="Shape 415"/>
          <p:cNvSpPr/>
          <p:nvPr/>
        </p:nvSpPr>
        <p:spPr>
          <a:xfrm>
            <a:off x="6877026" y="1687261"/>
            <a:ext cx="2017500" cy="3600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</a:rPr>
              <a:t>compute node 2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16" name="Shape 416"/>
          <p:cNvSpPr/>
          <p:nvPr/>
        </p:nvSpPr>
        <p:spPr>
          <a:xfrm>
            <a:off x="6877026" y="2144461"/>
            <a:ext cx="2017500" cy="3600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</a:rPr>
              <a:t>compute node 3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17" name="Shape 417"/>
          <p:cNvSpPr/>
          <p:nvPr/>
        </p:nvSpPr>
        <p:spPr>
          <a:xfrm>
            <a:off x="6877026" y="2601661"/>
            <a:ext cx="2017500" cy="3600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</a:rPr>
              <a:t>compute node 4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18" name="Shape 418"/>
          <p:cNvSpPr/>
          <p:nvPr/>
        </p:nvSpPr>
        <p:spPr>
          <a:xfrm>
            <a:off x="6877026" y="3058861"/>
            <a:ext cx="2017500" cy="3600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</a:rPr>
              <a:t>compute node 5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419" name="Shape 419"/>
          <p:cNvSpPr/>
          <p:nvPr/>
        </p:nvSpPr>
        <p:spPr>
          <a:xfrm>
            <a:off x="3804351" y="1852136"/>
            <a:ext cx="2101500" cy="957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</a:rPr>
              <a:t>tamulauncher</a:t>
            </a:r>
            <a:endParaRPr b="1">
              <a:solidFill>
                <a:srgbClr val="FFFFFF"/>
              </a:solidFill>
            </a:endParaRPr>
          </a:p>
        </p:txBody>
      </p:sp>
      <p:cxnSp>
        <p:nvCxnSpPr>
          <p:cNvPr id="420" name="Shape 420"/>
          <p:cNvCxnSpPr>
            <a:stCxn id="419" idx="3"/>
            <a:endCxn id="414" idx="1"/>
          </p:cNvCxnSpPr>
          <p:nvPr/>
        </p:nvCxnSpPr>
        <p:spPr>
          <a:xfrm rot="10800000" flipH="1">
            <a:off x="5905851" y="1409936"/>
            <a:ext cx="971100" cy="92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21" name="Shape 421"/>
          <p:cNvCxnSpPr>
            <a:endCxn id="415" idx="1"/>
          </p:cNvCxnSpPr>
          <p:nvPr/>
        </p:nvCxnSpPr>
        <p:spPr>
          <a:xfrm rot="10800000" flipH="1">
            <a:off x="5905626" y="1867261"/>
            <a:ext cx="971400" cy="46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22" name="Shape 422"/>
          <p:cNvCxnSpPr>
            <a:endCxn id="416" idx="1"/>
          </p:cNvCxnSpPr>
          <p:nvPr/>
        </p:nvCxnSpPr>
        <p:spPr>
          <a:xfrm rot="10800000" flipH="1">
            <a:off x="5905626" y="2324461"/>
            <a:ext cx="971400" cy="6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23" name="Shape 423"/>
          <p:cNvCxnSpPr>
            <a:stCxn id="419" idx="3"/>
            <a:endCxn id="417" idx="1"/>
          </p:cNvCxnSpPr>
          <p:nvPr/>
        </p:nvCxnSpPr>
        <p:spPr>
          <a:xfrm>
            <a:off x="5905851" y="2330636"/>
            <a:ext cx="971100" cy="45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24" name="Shape 424"/>
          <p:cNvCxnSpPr>
            <a:stCxn id="419" idx="3"/>
            <a:endCxn id="418" idx="1"/>
          </p:cNvCxnSpPr>
          <p:nvPr/>
        </p:nvCxnSpPr>
        <p:spPr>
          <a:xfrm>
            <a:off x="5905851" y="2330636"/>
            <a:ext cx="971100" cy="90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25" name="Shape 425"/>
          <p:cNvSpPr txBox="1"/>
          <p:nvPr/>
        </p:nvSpPr>
        <p:spPr>
          <a:xfrm>
            <a:off x="287825" y="1080450"/>
            <a:ext cx="3391545" cy="25017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chunk0000.fa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chunk0000.fa.out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chunk0001.fa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chunk0001.fa.out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chunk0002.fa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chunk0002.fa.out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chunk0003.fa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chunk0003.fa.out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chunk0004.fa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chunk0004.fa.out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chunk0005.fa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chunk0005.fa.out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chunk0006.fa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chunk0006.fa.out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chunk0007.fa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chunk0007.fa.out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chunk0008.fa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chunk0008.fa.out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chunk0009.fa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chunk0009.fa.out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chunk0010.fa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chunk0010.fa.out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chunk0011.fa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chunk0011.fa.out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chunk0012.fa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chunk0012.fa.out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chunk0013.fa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chunk0013.fa.out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chunk0014.fa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chunk0014.fa.out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chunk0015.fa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chunk0015.fa.out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chunk0016.fa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chunk0016.fa.out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chunk0017.fa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chunk0017.fa.out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chunk0018.fa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chunk0018.fa.out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chunk0019.fa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chunk0019.fa.out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chunk0020.fa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chunk0020.fa.out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chunk0021.fa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chunk0021.fa.out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chunk0022.fa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chunk0022.fa.out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 err="1"/>
              <a:t>blastn</a:t>
            </a:r>
            <a:r>
              <a:rPr lang="en-US" sz="600" dirty="0"/>
              <a:t> -query chunk0023.fa -</a:t>
            </a:r>
            <a:r>
              <a:rPr lang="en-US" sz="600" dirty="0" err="1"/>
              <a:t>db</a:t>
            </a:r>
            <a:r>
              <a:rPr lang="en-US" sz="600" dirty="0"/>
              <a:t> '</a:t>
            </a:r>
            <a:r>
              <a:rPr lang="en-US" sz="600" dirty="0" err="1"/>
              <a:t>nt.bacteria</a:t>
            </a:r>
            <a:r>
              <a:rPr lang="en-US" sz="600" dirty="0"/>
              <a:t>'  -task </a:t>
            </a:r>
            <a:r>
              <a:rPr lang="en-US" sz="600" dirty="0" err="1"/>
              <a:t>megablast</a:t>
            </a:r>
            <a:r>
              <a:rPr lang="en-US" sz="600" dirty="0"/>
              <a:t> -out chunk0023.fa.out -</a:t>
            </a:r>
            <a:r>
              <a:rPr lang="en-US" sz="600" dirty="0" err="1"/>
              <a:t>outfmt</a:t>
            </a:r>
            <a:r>
              <a:rPr lang="en-US" sz="600" dirty="0"/>
              <a:t> 6</a:t>
            </a:r>
            <a:endParaRPr sz="600" dirty="0"/>
          </a:p>
        </p:txBody>
      </p:sp>
      <p:cxnSp>
        <p:nvCxnSpPr>
          <p:cNvPr id="426" name="Shape 426"/>
          <p:cNvCxnSpPr>
            <a:cxnSpLocks/>
            <a:stCxn id="425" idx="3"/>
            <a:endCxn id="419" idx="1"/>
          </p:cNvCxnSpPr>
          <p:nvPr/>
        </p:nvCxnSpPr>
        <p:spPr>
          <a:xfrm flipV="1">
            <a:off x="3679370" y="2330636"/>
            <a:ext cx="124981" cy="66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hape 4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626" y="105300"/>
            <a:ext cx="7102098" cy="4584676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/>
          <p:nvPr/>
        </p:nvSpPr>
        <p:spPr>
          <a:xfrm>
            <a:off x="5580600" y="4260850"/>
            <a:ext cx="3142200" cy="421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0000FF"/>
                </a:solidFill>
                <a:hlinkClick r:id="rId4"/>
              </a:rPr>
              <a:t>https://hprcgalaxy.tamu.edu/maroon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800000"/>
                </a:solidFill>
              </a:rPr>
              <a:t>HPRC Next Generation Sequencing (NGS) Related Short Courses</a:t>
            </a:r>
            <a:endParaRPr sz="3000" b="1">
              <a:solidFill>
                <a:srgbClr val="800000"/>
              </a:solidFill>
            </a:endParaRPr>
          </a:p>
        </p:txBody>
      </p:sp>
      <p:sp>
        <p:nvSpPr>
          <p:cNvPr id="438" name="Shape 438"/>
          <p:cNvSpPr txBox="1"/>
          <p:nvPr/>
        </p:nvSpPr>
        <p:spPr>
          <a:xfrm>
            <a:off x="1561025" y="1557000"/>
            <a:ext cx="5943300" cy="25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Introduction to NGS Data Analysis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RNA Sequencing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NGS Assembly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NGS Metagenomics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Introduction to HPRC Galaxy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NGS RADSeq/GBS</a:t>
            </a: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/>
          <p:nvPr/>
        </p:nvSpPr>
        <p:spPr>
          <a:xfrm>
            <a:off x="685800" y="190509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600"/>
              <a:t>Atomistic Simulations</a:t>
            </a:r>
            <a:endParaRPr sz="3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36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/>
              <a:t>High Performance Research Computing (HPRC)</a:t>
            </a:r>
            <a:endParaRPr sz="24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2400"/>
              <a:t>Laboratory for Molecular Simulation (LMS)</a:t>
            </a:r>
            <a:endParaRPr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/>
        </p:nvSpPr>
        <p:spPr>
          <a:xfrm>
            <a:off x="7301250" y="228650"/>
            <a:ext cx="1622400" cy="437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0" name="Shape 4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28600"/>
            <a:ext cx="7022650" cy="437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Shape 451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026" y="852150"/>
            <a:ext cx="1695725" cy="136335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Shape 452"/>
          <p:cNvSpPr txBox="1"/>
          <p:nvPr/>
        </p:nvSpPr>
        <p:spPr>
          <a:xfrm>
            <a:off x="5988200" y="852150"/>
            <a:ext cx="2803200" cy="23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Atomistic Simulations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Protein structure prediction (Homology Modeling)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Site Mutations effects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Molecular Dynamics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Protein Dynamics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Protein-Protein Docking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Ligand Docking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Small molecule properties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Reaction Mechanisms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UV-Vis spectra, NMR, IR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and much more</a:t>
            </a:r>
            <a:endParaRPr/>
          </a:p>
        </p:txBody>
      </p:sp>
      <p:sp>
        <p:nvSpPr>
          <p:cNvPr id="453" name="Shape 453"/>
          <p:cNvSpPr/>
          <p:nvPr/>
        </p:nvSpPr>
        <p:spPr>
          <a:xfrm>
            <a:off x="1333025" y="2325025"/>
            <a:ext cx="2258100" cy="17397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title"/>
          </p:nvPr>
        </p:nvSpPr>
        <p:spPr>
          <a:xfrm>
            <a:off x="457725" y="326900"/>
            <a:ext cx="4402800" cy="4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800000"/>
                </a:solidFill>
              </a:rPr>
              <a:t>Atomistic Simulation Software on HPRC systems</a:t>
            </a:r>
            <a:endParaRPr sz="2400" b="1">
              <a:solidFill>
                <a:srgbClr val="800000"/>
              </a:solidFill>
            </a:endParaRPr>
          </a:p>
        </p:txBody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381000" y="1447800"/>
            <a:ext cx="2910600" cy="30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Classical</a:t>
            </a:r>
            <a:endParaRPr b="1"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AMBER (Restricted)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AutoDock Vina (Free)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CHARMM (Restricted)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GROMACS (Free)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LAMMPS (Free)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NAMD (Free)</a:t>
            </a: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Shape 460"/>
          <p:cNvSpPr txBox="1">
            <a:spLocks noGrp="1"/>
          </p:cNvSpPr>
          <p:nvPr>
            <p:ph type="body" idx="2"/>
          </p:nvPr>
        </p:nvSpPr>
        <p:spPr>
          <a:xfrm>
            <a:off x="5918000" y="152400"/>
            <a:ext cx="3476400" cy="45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Future Installs:</a:t>
            </a:r>
            <a:endParaRPr b="1"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CHARMM Lite (Free)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Desmond (Free)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Materials Studio (Restricted)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MOE (Restricted)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Schrödinger Software (Restricted)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MOLPRO (Restricted)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Open Molcas (Free)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ORCA (Free)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Octopus (Free)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2902600" y="1464450"/>
            <a:ext cx="3064500" cy="30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Quantum</a:t>
            </a:r>
            <a:endParaRPr b="1"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ABINIT (Free)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Gaussian (Restricted)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NWChem (Free)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Quantum Espresso (Free)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VASP (Restricted)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Wien2k (Restricted)</a:t>
            </a:r>
            <a:endParaRPr/>
          </a:p>
        </p:txBody>
      </p:sp>
      <p:sp>
        <p:nvSpPr>
          <p:cNvPr id="462" name="Shape 462"/>
          <p:cNvSpPr txBox="1"/>
          <p:nvPr/>
        </p:nvSpPr>
        <p:spPr>
          <a:xfrm>
            <a:off x="1382100" y="936300"/>
            <a:ext cx="29868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</a:rPr>
              <a:t>Current Installs:</a:t>
            </a:r>
            <a:endParaRPr sz="18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 txBox="1">
            <a:spLocks noGrp="1"/>
          </p:cNvSpPr>
          <p:nvPr>
            <p:ph type="title"/>
          </p:nvPr>
        </p:nvSpPr>
        <p:spPr>
          <a:xfrm>
            <a:off x="381000" y="122625"/>
            <a:ext cx="8100900" cy="7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1">
                <a:solidFill>
                  <a:srgbClr val="800000"/>
                </a:solidFill>
              </a:rPr>
              <a:t>Atomistic Simulations and Next Generation Sequencing</a:t>
            </a:r>
            <a:endParaRPr sz="2300" b="1">
              <a:solidFill>
                <a:srgbClr val="800000"/>
              </a:solidFill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Shape 468"/>
          <p:cNvSpPr txBox="1"/>
          <p:nvPr/>
        </p:nvSpPr>
        <p:spPr>
          <a:xfrm>
            <a:off x="1458750" y="4383450"/>
            <a:ext cx="65313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http://journals.plos.org/plosone/article?id=10.1371/journal.pone.0170822</a:t>
            </a:r>
            <a:endParaRPr/>
          </a:p>
        </p:txBody>
      </p:sp>
      <p:pic>
        <p:nvPicPr>
          <p:cNvPr id="469" name="Shape 469"/>
          <p:cNvPicPr preferRelativeResize="0"/>
          <p:nvPr/>
        </p:nvPicPr>
        <p:blipFill/>
        <p:spPr>
          <a:xfrm>
            <a:off x="152400" y="1275025"/>
            <a:ext cx="5186220" cy="297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300" y="888926"/>
            <a:ext cx="6010650" cy="343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4100" y="1040725"/>
            <a:ext cx="1087802" cy="13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2816" y="2543600"/>
            <a:ext cx="2439760" cy="178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6" y="65200"/>
            <a:ext cx="8857522" cy="470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89408" y="1319975"/>
            <a:ext cx="1699978" cy="13650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6213200" y="156025"/>
            <a:ext cx="2628900" cy="509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https://hprc.tamu.edu</a:t>
            </a:r>
            <a:endParaRPr sz="1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/>
          <p:nvPr/>
        </p:nvSpPr>
        <p:spPr>
          <a:xfrm>
            <a:off x="685800" y="1905090"/>
            <a:ext cx="7772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3600"/>
              <a:t>Introduction to OpenOnDemand</a:t>
            </a:r>
            <a:endParaRPr sz="36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800000"/>
                </a:solidFill>
              </a:rPr>
              <a:t>What is OpenOnDemand</a:t>
            </a:r>
            <a:endParaRPr sz="3200" b="1">
              <a:solidFill>
                <a:srgbClr val="800000"/>
              </a:solidFill>
            </a:endParaRPr>
          </a:p>
        </p:txBody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1143000" y="1219200"/>
            <a:ext cx="6948300" cy="30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An open source software developed at the Ohio Supercomputing Center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Enables HPC centers to deploy advanced web and graphical interface for their users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Provides an integrated single access point for all HPC resources and services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Extensible design for easy deployment of new services (applications)</a:t>
            </a:r>
            <a:endParaRPr sz="2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hape 489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800000"/>
                </a:solidFill>
              </a:rPr>
              <a:t>How to Access TAMU OnDemand</a:t>
            </a:r>
            <a:endParaRPr sz="3200" b="1">
              <a:solidFill>
                <a:srgbClr val="800000"/>
              </a:solidFill>
            </a:endParaRPr>
          </a:p>
        </p:txBody>
      </p:sp>
      <p:sp>
        <p:nvSpPr>
          <p:cNvPr id="490" name="Shape 490"/>
          <p:cNvSpPr txBox="1">
            <a:spLocks noGrp="1"/>
          </p:cNvSpPr>
          <p:nvPr>
            <p:ph type="body" idx="1"/>
          </p:nvPr>
        </p:nvSpPr>
        <p:spPr>
          <a:xfrm>
            <a:off x="685800" y="1371600"/>
            <a:ext cx="7926600" cy="30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You need a valid account on the Ada cluster</a:t>
            </a:r>
            <a:endParaRPr sz="2400" dirty="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Open </a:t>
            </a:r>
            <a:r>
              <a:rPr lang="en-US" sz="2400" u="sng" dirty="0">
                <a:solidFill>
                  <a:schemeClr val="hlink"/>
                </a:solidFill>
                <a:hlinkClick r:id="rId3"/>
              </a:rPr>
              <a:t>https://portal.hprc.tamu.edu</a:t>
            </a:r>
            <a:r>
              <a:rPr lang="en-US" sz="2400" u="sng" dirty="0">
                <a:solidFill>
                  <a:schemeClr val="hlink"/>
                </a:solidFill>
              </a:rPr>
              <a:t> </a:t>
            </a:r>
            <a:r>
              <a:rPr lang="en-US" sz="2400" dirty="0"/>
              <a:t>in a browser</a:t>
            </a:r>
            <a:endParaRPr sz="2400" dirty="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Login with your NetID and password</a:t>
            </a:r>
            <a:endParaRPr sz="2400" dirty="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VPN is needed if accessing the URL from off campus</a:t>
            </a:r>
            <a:endParaRPr sz="2400" dirty="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>
                <a:solidFill>
                  <a:srgbClr val="FF0000"/>
                </a:solidFill>
              </a:rPr>
              <a:t>Logout and close the browser</a:t>
            </a:r>
            <a:r>
              <a:rPr lang="en-US" sz="2400" dirty="0"/>
              <a:t> when you are done, especially if you use a public computer.</a:t>
            </a:r>
            <a:endParaRPr sz="2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 txBox="1">
            <a:spLocks noGrp="1"/>
          </p:cNvSpPr>
          <p:nvPr>
            <p:ph type="title"/>
          </p:nvPr>
        </p:nvSpPr>
        <p:spPr>
          <a:xfrm>
            <a:off x="140975" y="114025"/>
            <a:ext cx="8906400" cy="8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800000"/>
                </a:solidFill>
              </a:rPr>
              <a:t>TAMU OnDemand Dashboard</a:t>
            </a:r>
            <a:endParaRPr sz="3200" b="1">
              <a:solidFill>
                <a:srgbClr val="800000"/>
              </a:solidFill>
            </a:endParaRPr>
          </a:p>
        </p:txBody>
      </p:sp>
      <p:pic>
        <p:nvPicPr>
          <p:cNvPr id="496" name="Shape 4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970225"/>
            <a:ext cx="6855326" cy="376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 txBox="1">
            <a:spLocks noGrp="1"/>
          </p:cNvSpPr>
          <p:nvPr>
            <p:ph type="title"/>
          </p:nvPr>
        </p:nvSpPr>
        <p:spPr>
          <a:xfrm>
            <a:off x="685800" y="342630"/>
            <a:ext cx="7770900" cy="8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800000"/>
                </a:solidFill>
              </a:rPr>
              <a:t>Currently Supported Applications</a:t>
            </a:r>
            <a:endParaRPr sz="3200" b="1">
              <a:solidFill>
                <a:srgbClr val="800000"/>
              </a:solidFill>
            </a:endParaRPr>
          </a:p>
        </p:txBody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1676400" y="1219200"/>
            <a:ext cx="5808300" cy="3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Files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Jobs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Clusters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Jupyter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More applications coming soon</a:t>
            </a:r>
            <a:endParaRPr sz="240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RStudio</a:t>
            </a:r>
            <a:endParaRPr sz="240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MATLAB</a:t>
            </a:r>
            <a:endParaRPr sz="2400"/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Abaqus</a:t>
            </a:r>
            <a:endParaRPr sz="2400"/>
          </a:p>
        </p:txBody>
      </p:sp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3510750" y="2667348"/>
            <a:ext cx="3909000" cy="343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13716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ANSYS</a:t>
            </a:r>
            <a:endParaRPr sz="2400"/>
          </a:p>
          <a:p>
            <a:pPr marL="13716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COSMOL</a:t>
            </a:r>
            <a:endParaRPr sz="2400"/>
          </a:p>
          <a:p>
            <a:pPr marL="13716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US" sz="2400"/>
              <a:t>many more ...</a:t>
            </a:r>
            <a:endParaRPr sz="240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 txBox="1"/>
          <p:nvPr/>
        </p:nvSpPr>
        <p:spPr>
          <a:xfrm>
            <a:off x="685800" y="11718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3200" b="1" i="0" u="none" strike="noStrike" cap="none">
                <a:solidFill>
                  <a:srgbClr val="800000"/>
                </a:solidFill>
              </a:rPr>
              <a:t>Contact the HPRC Helpdesk</a:t>
            </a:r>
            <a:endParaRPr sz="3200" b="1">
              <a:solidFill>
                <a:srgbClr val="800000"/>
              </a:solidFill>
            </a:endParaRPr>
          </a:p>
        </p:txBody>
      </p:sp>
      <p:sp>
        <p:nvSpPr>
          <p:cNvPr id="570" name="Shape 570"/>
          <p:cNvSpPr txBox="1"/>
          <p:nvPr/>
        </p:nvSpPr>
        <p:spPr>
          <a:xfrm>
            <a:off x="1543850" y="915750"/>
            <a:ext cx="6140100" cy="14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Website:				hprc.tamu.edu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Email: 					help@hprc.tamu.edu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Telephone: 			(979) 845-0219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Visit us in person: 	Henderson Hall, Room 114A</a:t>
            </a:r>
            <a:endParaRPr sz="22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300"/>
          </a:p>
        </p:txBody>
      </p:sp>
      <p:sp>
        <p:nvSpPr>
          <p:cNvPr id="571" name="Shape 571"/>
          <p:cNvSpPr txBox="1"/>
          <p:nvPr/>
        </p:nvSpPr>
        <p:spPr>
          <a:xfrm>
            <a:off x="1543850" y="2329000"/>
            <a:ext cx="5971800" cy="2301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Help us, help you -- we need more info</a:t>
            </a:r>
            <a:endParaRPr sz="2100"/>
          </a:p>
          <a:p>
            <a:pPr marL="457200" marR="0" lvl="1" indent="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Which Cluster</a:t>
            </a:r>
            <a:endParaRPr sz="1500"/>
          </a:p>
          <a:p>
            <a:pPr marL="457200" marR="0" lvl="1" indent="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UserID/NetID</a:t>
            </a:r>
            <a:endParaRPr sz="1500"/>
          </a:p>
          <a:p>
            <a:pPr marL="457200" marR="0" lvl="1" indent="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Job id(s) if any</a:t>
            </a:r>
            <a:endParaRPr sz="1500"/>
          </a:p>
          <a:p>
            <a:pPr marL="457200" marR="0" lvl="1" indent="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Location of your jobfile, input/output files</a:t>
            </a:r>
            <a:endParaRPr sz="1500"/>
          </a:p>
          <a:p>
            <a:pPr marL="457200" marR="0" lvl="1" indent="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Application used if any</a:t>
            </a:r>
            <a:endParaRPr sz="1500"/>
          </a:p>
          <a:p>
            <a:pPr marL="457200" marR="0" lvl="1" indent="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Module(s) loaded if any</a:t>
            </a:r>
            <a:endParaRPr sz="1500"/>
          </a:p>
          <a:p>
            <a:pPr marL="457200" marR="0" lvl="1" indent="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Error messages</a:t>
            </a:r>
            <a:endParaRPr sz="1500"/>
          </a:p>
          <a:p>
            <a:pPr marL="457200" marR="0" lvl="1" indent="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mes New Roman"/>
              <a:buChar char="•"/>
            </a:pPr>
            <a:r>
              <a:rPr lang="en-US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Steps you have taken, so we can reproduce the problem</a:t>
            </a:r>
            <a:endParaRPr sz="15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300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78827" y="121525"/>
            <a:ext cx="8970579" cy="8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800000"/>
                </a:solidFill>
              </a:rPr>
              <a:t>Agenda</a:t>
            </a:r>
            <a:endParaRPr sz="3600" b="1" dirty="0">
              <a:solidFill>
                <a:srgbClr val="800000"/>
              </a:solidFill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1868200" y="786425"/>
            <a:ext cx="6644100" cy="3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11:30 - 11:45  </a:t>
            </a:r>
            <a:endParaRPr dirty="0"/>
          </a:p>
          <a:p>
            <a:pPr marL="0" lvl="0" indent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Welcome </a:t>
            </a:r>
            <a:endParaRPr dirty="0"/>
          </a:p>
          <a:p>
            <a:pPr marL="0" lvl="0" indent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Lunch</a:t>
            </a:r>
            <a:endParaRPr dirty="0"/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11:45 - 12:45</a:t>
            </a:r>
            <a:endParaRPr dirty="0"/>
          </a:p>
          <a:p>
            <a:pPr marL="0" lvl="0" indent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Introduction to TAMU HPRC (Rick McMullen)</a:t>
            </a:r>
            <a:endParaRPr dirty="0"/>
          </a:p>
          <a:p>
            <a:pPr marL="0" lvl="0" indent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How to get allocation on HPRC systems</a:t>
            </a:r>
            <a:endParaRPr dirty="0"/>
          </a:p>
          <a:p>
            <a:pPr marL="0" lvl="0" indent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Introduction to Genomics and Bioinformatics Services (</a:t>
            </a:r>
            <a:r>
              <a:rPr lang="en-US" dirty="0" err="1">
                <a:solidFill>
                  <a:schemeClr val="dk1"/>
                </a:solidFill>
              </a:rPr>
              <a:t>Noushin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Ghaffari</a:t>
            </a:r>
            <a:r>
              <a:rPr lang="en-US" dirty="0">
                <a:solidFill>
                  <a:schemeClr val="dk1"/>
                </a:solidFill>
              </a:rPr>
              <a:t>)</a:t>
            </a:r>
            <a:endParaRPr dirty="0"/>
          </a:p>
          <a:p>
            <a:pPr marL="0" lvl="0" indent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Genomics data analysis resources (Michael Dickens)</a:t>
            </a:r>
            <a:endParaRPr dirty="0"/>
          </a:p>
          <a:p>
            <a:pPr marL="0" lvl="0" indent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Atomistic Simulations (Lisa M. Perez, LMS)</a:t>
            </a:r>
            <a:endParaRPr dirty="0"/>
          </a:p>
          <a:p>
            <a:pPr marL="0" lvl="0" indent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Introduction to </a:t>
            </a:r>
            <a:r>
              <a:rPr lang="en-US" dirty="0" err="1"/>
              <a:t>OpenOnDemand</a:t>
            </a:r>
            <a:r>
              <a:rPr lang="en-US" dirty="0"/>
              <a:t> (Ping Luo)</a:t>
            </a:r>
            <a:endParaRPr dirty="0"/>
          </a:p>
          <a:p>
            <a:pPr marL="0" lvl="0" indent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dk1"/>
                </a:solidFill>
              </a:rPr>
              <a:t>Bring-Your-Own-Code (BYOC) (Jian Tao)</a:t>
            </a:r>
            <a:endParaRPr dirty="0"/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12:45 - 1:00</a:t>
            </a:r>
            <a:endParaRPr dirty="0"/>
          </a:p>
          <a:p>
            <a:pPr marL="0" lvl="0" indent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Questions</a:t>
            </a:r>
            <a:endParaRPr dirty="0"/>
          </a:p>
          <a:p>
            <a:pPr marL="0" lvl="0" indent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Accepting applications for allocations</a:t>
            </a:r>
            <a:endParaRPr dirty="0"/>
          </a:p>
          <a:p>
            <a:pPr marL="0" lvl="0" indent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Resolving login issues</a:t>
            </a:r>
            <a:endParaRPr dirty="0"/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785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/>
        </p:nvSpPr>
        <p:spPr>
          <a:xfrm>
            <a:off x="650250" y="825750"/>
            <a:ext cx="7843500" cy="3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rtl="0">
              <a:lnSpc>
                <a:spcPct val="115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Supports and maintains 4 HPC clusters over 770 </a:t>
            </a:r>
            <a:r>
              <a:rPr lang="en-US" sz="1700" dirty="0" err="1">
                <a:solidFill>
                  <a:schemeClr val="dk1"/>
                </a:solidFill>
              </a:rPr>
              <a:t>Tflops</a:t>
            </a:r>
            <a:r>
              <a:rPr lang="en-US" sz="1700" dirty="0">
                <a:solidFill>
                  <a:schemeClr val="dk1"/>
                </a:solidFill>
              </a:rPr>
              <a:t> total computing capacity and over 7 PB storage for active users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Access is open and free of charge to ALL faculty, research staff, students and external collaborators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Allocation by proposal is required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Staff consists of 15 professionals and 4 student workers.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Funding for staff from Division of Research at Texas A&amp;M</a:t>
            </a:r>
            <a:endParaRPr sz="1700" dirty="0">
              <a:solidFill>
                <a:schemeClr val="dk1"/>
              </a:solidFill>
            </a:endParaRPr>
          </a:p>
          <a:p>
            <a: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700"/>
              <a:buChar char="•"/>
            </a:pPr>
            <a:r>
              <a:rPr lang="en-US" sz="1700" dirty="0">
                <a:solidFill>
                  <a:srgbClr val="800000"/>
                </a:solidFill>
              </a:rPr>
              <a:t>Services provided:</a:t>
            </a:r>
            <a:endParaRPr sz="1700" dirty="0">
              <a:solidFill>
                <a:srgbClr val="800000"/>
              </a:solidFill>
            </a:endParaRPr>
          </a:p>
          <a:p>
            <a:pPr marL="914400" lvl="1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lang="en-US" sz="1700" dirty="0">
                <a:solidFill>
                  <a:schemeClr val="dk1"/>
                </a:solidFill>
              </a:rPr>
              <a:t>User Services: help desk, training, workshops, software support, user support for over 2300 users</a:t>
            </a:r>
            <a:endParaRPr sz="1700" dirty="0">
              <a:solidFill>
                <a:schemeClr val="dk1"/>
              </a:solidFill>
            </a:endParaRPr>
          </a:p>
          <a:p>
            <a:pPr marL="914400" lvl="1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lang="en-US" sz="1700" dirty="0">
                <a:solidFill>
                  <a:schemeClr val="dk1"/>
                </a:solidFill>
              </a:rPr>
              <a:t>Systems: system admin functions (Linux), storage (GPFS and NFS), support servers, security, and other cyberinfrastructure support </a:t>
            </a:r>
            <a:endParaRPr sz="17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481"/>
              </a:spcBef>
              <a:spcAft>
                <a:spcPts val="0"/>
              </a:spcAft>
              <a:buNone/>
            </a:pPr>
            <a:endParaRPr sz="1700" dirty="0">
              <a:solidFill>
                <a:srgbClr val="800000"/>
              </a:solidFill>
            </a:endParaRPr>
          </a:p>
        </p:txBody>
      </p:sp>
      <p:sp>
        <p:nvSpPr>
          <p:cNvPr id="5" name="Shape 145"/>
          <p:cNvSpPr txBox="1">
            <a:spLocks/>
          </p:cNvSpPr>
          <p:nvPr/>
        </p:nvSpPr>
        <p:spPr>
          <a:xfrm>
            <a:off x="98400" y="402361"/>
            <a:ext cx="89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00000"/>
              </a:buClr>
              <a:buSzPts val="3600"/>
            </a:pPr>
            <a:r>
              <a:rPr lang="en-US" sz="3200" b="1" dirty="0">
                <a:solidFill>
                  <a:srgbClr val="800000"/>
                </a:solidFill>
              </a:rPr>
              <a:t>High Performance Research Computing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" name="Shape 164"/>
          <p:cNvGraphicFramePr/>
          <p:nvPr>
            <p:extLst>
              <p:ext uri="{D42A27DB-BD31-4B8C-83A1-F6EECF244321}">
                <p14:modId xmlns:p14="http://schemas.microsoft.com/office/powerpoint/2010/main" val="799169243"/>
              </p:ext>
            </p:extLst>
          </p:nvPr>
        </p:nvGraphicFramePr>
        <p:xfrm>
          <a:off x="835700" y="288013"/>
          <a:ext cx="7697075" cy="4083990"/>
        </p:xfrm>
        <a:graphic>
          <a:graphicData uri="http://schemas.openxmlformats.org/drawingml/2006/table">
            <a:tbl>
              <a:tblPr>
                <a:noFill/>
                <a:tableStyleId>{C0563DD0-9E9D-4E42-9052-C4DA16EB5B46}</a:tableStyleId>
              </a:tblPr>
              <a:tblGrid>
                <a:gridCol w="266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27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HPRC Computing Clusters -- </a:t>
                      </a:r>
                      <a:r>
                        <a:rPr lang="en-US" sz="1600" dirty="0"/>
                        <a:t>https://</a:t>
                      </a:r>
                      <a:r>
                        <a:rPr lang="en-US" sz="1600" dirty="0" err="1"/>
                        <a:t>hprc.tamu.edu</a:t>
                      </a:r>
                      <a:r>
                        <a:rPr lang="en-US" sz="1600" dirty="0"/>
                        <a:t>/resources/</a:t>
                      </a:r>
                      <a:endParaRPr sz="1600" dirty="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System</a:t>
                      </a:r>
                      <a:endParaRPr sz="1200" b="1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Service Units</a:t>
                      </a:r>
                      <a:endParaRPr sz="1200" b="1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Peak FLOPS</a:t>
                      </a:r>
                      <a:endParaRPr sz="1200" b="1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450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Terra (X86, GPU, KNL)</a:t>
                      </a:r>
                      <a:endParaRPr sz="120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  74.6    M</a:t>
                      </a:r>
                      <a:endParaRPr sz="120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337 TF</a:t>
                      </a:r>
                      <a:endParaRPr sz="120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7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Ada (X86, GPU, Phi)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152	  M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397 TF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Curie (Power7)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	6.73 M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26 TF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2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Lonestar (Cray XC40)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  	M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1,200 TF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275">
                <a:tc gridSpan="3"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HPRC Storage</a:t>
                      </a:r>
                      <a:endParaRPr sz="1200" b="1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System</a:t>
                      </a:r>
                      <a:endParaRPr sz="1200" b="1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Type</a:t>
                      </a:r>
                      <a:endParaRPr sz="1200" b="1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/>
                        <a:t>Capacity</a:t>
                      </a:r>
                      <a:endParaRPr sz="1200" b="1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2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Terra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GPFS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4 PB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2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Ada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GPFS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 PB</a:t>
                      </a:r>
                      <a:endParaRPr sz="120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275"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Tiered</a:t>
                      </a:r>
                      <a:endParaRPr sz="1200" dirty="0"/>
                    </a:p>
                  </a:txBody>
                  <a:tcPr marL="68575" marR="68575" marT="91425" marB="91425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GPFS</a:t>
                      </a:r>
                      <a:endParaRPr sz="1200" dirty="0"/>
                    </a:p>
                  </a:txBody>
                  <a:tcPr marL="68575" marR="68575" marT="91425" marB="914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3.5 PB</a:t>
                      </a:r>
                      <a:endParaRPr sz="1200" dirty="0"/>
                    </a:p>
                  </a:txBody>
                  <a:tcPr marL="68575" marR="68575" marT="91425" marB="914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98400" y="613475"/>
            <a:ext cx="89472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1">
                <a:solidFill>
                  <a:srgbClr val="800000"/>
                </a:solidFill>
              </a:rPr>
              <a:t>Terra: A New Lenovo x86 Cluster</a:t>
            </a:r>
            <a:endParaRPr sz="4000" b="1">
              <a:solidFill>
                <a:srgbClr val="8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3200"/>
              <a:buFont typeface="Arial"/>
              <a:buNone/>
            </a:pPr>
            <a:endParaRPr sz="3200" b="1">
              <a:solidFill>
                <a:srgbClr val="800000"/>
              </a:solidFill>
            </a:endParaRP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7950" y="1402999"/>
            <a:ext cx="3946126" cy="274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98400" y="825750"/>
            <a:ext cx="4207500" cy="38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lvl="0" indent="-279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</a:rPr>
              <a:t>A  8,512-core hybrid system with 48 NVIDIA K80 GPUs</a:t>
            </a:r>
            <a:endParaRPr sz="1800">
              <a:solidFill>
                <a:schemeClr val="dk1"/>
              </a:solidFill>
            </a:endParaRPr>
          </a:p>
          <a:p>
            <a:pPr marL="342900" lvl="0" indent="-279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</a:rPr>
              <a:t>304 28-core compute nodes equipped with the INTEL 14-core 2.4GHz Broadwell processor </a:t>
            </a:r>
            <a:endParaRPr sz="1800">
              <a:solidFill>
                <a:schemeClr val="dk1"/>
              </a:solidFill>
            </a:endParaRPr>
          </a:p>
          <a:p>
            <a:pPr marL="342900" lvl="0" indent="-279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</a:rPr>
              <a:t>48 nodes have 1 K80 GPU with 128GB memory each</a:t>
            </a:r>
            <a:endParaRPr sz="1800">
              <a:solidFill>
                <a:schemeClr val="dk1"/>
              </a:solidFill>
            </a:endParaRPr>
          </a:p>
          <a:p>
            <a:pPr marL="342900" lvl="0" indent="-279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</a:rPr>
              <a:t>Interconnect fabric is Intel OmniPath Architecture (OPA)</a:t>
            </a:r>
            <a:endParaRPr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98400" y="425550"/>
            <a:ext cx="89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1">
                <a:solidFill>
                  <a:srgbClr val="800000"/>
                </a:solidFill>
              </a:rPr>
              <a:t>Ada: An IBM/Lenovo x86 Cluster</a:t>
            </a:r>
            <a:endParaRPr sz="3200" b="1">
              <a:solidFill>
                <a:srgbClr val="800000"/>
              </a:solidFill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98400" y="1334350"/>
            <a:ext cx="4222200" cy="35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17,340-core hybrid system</a:t>
            </a:r>
            <a:endParaRPr sz="1800"/>
          </a:p>
          <a:p>
            <a:pPr marL="3429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845 20-core nodes equipped with the INTEL 10-core 2.5GHz IvyBridge processor.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nodes are 1TB and 2TB memory, 4-processor SMPs configured with the Intel 10-core 2.7GHz Westmere processors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 nodes have 2 GPUs each</a:t>
            </a:r>
            <a:endParaRPr sz="1800"/>
          </a:p>
          <a:p>
            <a:pPr marL="3429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 have 2 Phi coprocessors.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Shape 178" descr="ada_rack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1325" y="1457900"/>
            <a:ext cx="4786375" cy="277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98400" y="425550"/>
            <a:ext cx="894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200" b="1" dirty="0">
                <a:solidFill>
                  <a:srgbClr val="800000"/>
                </a:solidFill>
              </a:rPr>
              <a:t>Curie: 50-node POWER7+ cluster</a:t>
            </a:r>
            <a:endParaRPr sz="3200" b="1" dirty="0">
              <a:solidFill>
                <a:srgbClr val="800000"/>
              </a:solidFill>
            </a:endParaRPr>
          </a:p>
        </p:txBody>
      </p:sp>
      <p:graphicFrame>
        <p:nvGraphicFramePr>
          <p:cNvPr id="184" name="Shape 184"/>
          <p:cNvGraphicFramePr/>
          <p:nvPr/>
        </p:nvGraphicFramePr>
        <p:xfrm>
          <a:off x="2279482" y="1125785"/>
          <a:ext cx="6217950" cy="3350640"/>
        </p:xfrm>
        <a:graphic>
          <a:graphicData uri="http://schemas.openxmlformats.org/drawingml/2006/table">
            <a:tbl>
              <a:tblPr>
                <a:noFill/>
                <a:tableStyleId>{C0563DD0-9E9D-4E42-9052-C4DA16EB5B46}</a:tableStyleId>
              </a:tblPr>
              <a:tblGrid>
                <a:gridCol w="621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5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For Special HPC Codes &amp; Applications</a:t>
                      </a:r>
                      <a:endParaRPr sz="1100"/>
                    </a:p>
                  </a:txBody>
                  <a:tcPr marL="68600" marR="6860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IBM 7R2 Node Characteristics</a:t>
                      </a:r>
                      <a:endParaRPr sz="1400" b="1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6860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• 16-core ( 2 8-core Power7+ processors) 4.2GHz; 537GFLOPS; 32 nm fabrication</a:t>
                      </a:r>
                      <a:endParaRPr sz="1100"/>
                    </a:p>
                  </a:txBody>
                  <a:tcPr marL="68600" marR="6860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• 256 GB memory; 68GB/s per processor socket; L3 80MB/processor</a:t>
                      </a:r>
                      <a:endParaRPr sz="1100"/>
                    </a:p>
                  </a:txBody>
                  <a:tcPr marL="68600" marR="6860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• 10GbE port (link to Wehner Core 10G/40G switch)</a:t>
                      </a:r>
                      <a:endParaRPr sz="1100"/>
                    </a:p>
                  </a:txBody>
                  <a:tcPr marL="68600" marR="6860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 </a:t>
                      </a: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 x 600GB 10K rpm SAS (local disk)</a:t>
                      </a:r>
                      <a:endParaRPr sz="1100"/>
                    </a:p>
                  </a:txBody>
                  <a:tcPr marL="68600" marR="6860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 </a:t>
                      </a: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REDHAT ENTERPRISE LINUX FOR PWR ; GPFS Client; IBM Compilers, ESSL, LSF (batch)</a:t>
                      </a:r>
                      <a:endParaRPr sz="1100"/>
                    </a:p>
                  </a:txBody>
                  <a:tcPr marL="68600" marR="6860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• </a:t>
                      </a: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Target areas: applications &amp; codes requiring fast memory and fast cpus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600" marR="68600" marT="34300" marB="34300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85" name="Shape 185" descr="Power_7R2_Full_Rack_of_2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088" y="981589"/>
            <a:ext cx="1181957" cy="3623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2689</Words>
  <Application>Microsoft Macintosh PowerPoint</Application>
  <PresentationFormat>On-screen Show (16:9)</PresentationFormat>
  <Paragraphs>385</Paragraphs>
  <Slides>47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Arial Hebrew</vt:lpstr>
      <vt:lpstr>Arial Narrow</vt:lpstr>
      <vt:lpstr>Calibri</vt:lpstr>
      <vt:lpstr>Corbel</vt:lpstr>
      <vt:lpstr>Noto Sans Symbols</vt:lpstr>
      <vt:lpstr>Times New Roman</vt:lpstr>
      <vt:lpstr>Office Theme</vt:lpstr>
      <vt:lpstr>Simple Light</vt:lpstr>
      <vt:lpstr>PowerPoint Presentation</vt:lpstr>
      <vt:lpstr>PowerPoint Presentation</vt:lpstr>
      <vt:lpstr>High Performance Research Computing</vt:lpstr>
      <vt:lpstr>PowerPoint Presentation</vt:lpstr>
      <vt:lpstr>PowerPoint Presentation</vt:lpstr>
      <vt:lpstr>PowerPoint Presentation</vt:lpstr>
      <vt:lpstr>Terra: A New Lenovo x86 Cluster </vt:lpstr>
      <vt:lpstr>Ada: An IBM/Lenovo x86 Cluster</vt:lpstr>
      <vt:lpstr>Curie: 50-node POWER7+ cluster</vt:lpstr>
      <vt:lpstr>Lonestar 5: Cray x86 HPC Cluster (1.25+ PFLOPS)</vt:lpstr>
      <vt:lpstr>HPRC Services</vt:lpstr>
      <vt:lpstr>HPRC Services</vt:lpstr>
      <vt:lpstr>Advanced Support Program</vt:lpstr>
      <vt:lpstr>Education, Outreach and Training</vt:lpstr>
      <vt:lpstr>HPRC Training</vt:lpstr>
      <vt:lpstr>Tiered Training Programs on Campus</vt:lpstr>
      <vt:lpstr>HPRC Training Sessions</vt:lpstr>
      <vt:lpstr>Software/Data Carpentry Workshops </vt:lpstr>
      <vt:lpstr>PowerPoint Presentation</vt:lpstr>
      <vt:lpstr>PowerPoint Presentation</vt:lpstr>
      <vt:lpstr>PowerPoint Presentation</vt:lpstr>
      <vt:lpstr>Allocation types information here…</vt:lpstr>
      <vt:lpstr>PowerPoint Presentation</vt:lpstr>
      <vt:lpstr>PowerPoint Presentation</vt:lpstr>
      <vt:lpstr>PowerPoint Presentation</vt:lpstr>
      <vt:lpstr>Genomics and Bioinformatics, Texas A&amp;M AgriLife Research</vt:lpstr>
      <vt:lpstr> Next Generation Sequencing Applications  (not a comprehensive list) </vt:lpstr>
      <vt:lpstr>                          TxGen Bioinformatics Consultation Hours</vt:lpstr>
      <vt:lpstr>PowerPoint Presentation</vt:lpstr>
      <vt:lpstr>PowerPoint Presentation</vt:lpstr>
      <vt:lpstr>Genomic Computational Analysis (GCA) Templates</vt:lpstr>
      <vt:lpstr>Genomic Computational Analysis Templates (GCATemplates)</vt:lpstr>
      <vt:lpstr>tamulauncher</vt:lpstr>
      <vt:lpstr>PowerPoint Presentation</vt:lpstr>
      <vt:lpstr>HPRC Next Generation Sequencing (NGS) Related Short Courses</vt:lpstr>
      <vt:lpstr>PowerPoint Presentation</vt:lpstr>
      <vt:lpstr>PowerPoint Presentation</vt:lpstr>
      <vt:lpstr>Atomistic Simulation Software on HPRC systems</vt:lpstr>
      <vt:lpstr>Atomistic Simulations and Next Generation Sequencing </vt:lpstr>
      <vt:lpstr>PowerPoint Presentation</vt:lpstr>
      <vt:lpstr>What is OpenOnDemand</vt:lpstr>
      <vt:lpstr>How to Access TAMU OnDemand</vt:lpstr>
      <vt:lpstr>TAMU OnDemand Dashboard</vt:lpstr>
      <vt:lpstr>Currently Supported Applications</vt:lpstr>
      <vt:lpstr>PowerPoint Presentation</vt:lpstr>
      <vt:lpstr>PowerPoint Presentation</vt:lpstr>
      <vt:lpstr>Agenda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18</cp:revision>
  <dcterms:modified xsi:type="dcterms:W3CDTF">2018-08-24T21:46:31Z</dcterms:modified>
</cp:coreProperties>
</file>